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0"/>
  </p:handoutMasterIdLst>
  <p:sldIdLst>
    <p:sldId id="256" r:id="rId2"/>
    <p:sldId id="297" r:id="rId3"/>
    <p:sldId id="366" r:id="rId4"/>
    <p:sldId id="276" r:id="rId5"/>
    <p:sldId id="281" r:id="rId6"/>
    <p:sldId id="312" r:id="rId7"/>
    <p:sldId id="313" r:id="rId8"/>
    <p:sldId id="314" r:id="rId9"/>
    <p:sldId id="315" r:id="rId10"/>
    <p:sldId id="316" r:id="rId11"/>
    <p:sldId id="317" r:id="rId12"/>
    <p:sldId id="332" r:id="rId13"/>
    <p:sldId id="333" r:id="rId14"/>
    <p:sldId id="334" r:id="rId15"/>
    <p:sldId id="335" r:id="rId16"/>
    <p:sldId id="336" r:id="rId17"/>
    <p:sldId id="337" r:id="rId18"/>
    <p:sldId id="300" r:id="rId19"/>
    <p:sldId id="299" r:id="rId20"/>
    <p:sldId id="301" r:id="rId21"/>
    <p:sldId id="338" r:id="rId22"/>
    <p:sldId id="339" r:id="rId23"/>
    <p:sldId id="340" r:id="rId24"/>
    <p:sldId id="341" r:id="rId25"/>
    <p:sldId id="342" r:id="rId26"/>
    <p:sldId id="345" r:id="rId27"/>
    <p:sldId id="346" r:id="rId28"/>
    <p:sldId id="347" r:id="rId29"/>
    <p:sldId id="348" r:id="rId30"/>
    <p:sldId id="355" r:id="rId31"/>
    <p:sldId id="356" r:id="rId32"/>
    <p:sldId id="357" r:id="rId33"/>
    <p:sldId id="359" r:id="rId34"/>
    <p:sldId id="360" r:id="rId35"/>
    <p:sldId id="361" r:id="rId36"/>
    <p:sldId id="362" r:id="rId37"/>
    <p:sldId id="363" r:id="rId38"/>
    <p:sldId id="365" r:id="rId39"/>
  </p:sldIdLst>
  <p:sldSz cx="9144000" cy="6858000" type="screen4x3"/>
  <p:notesSz cx="6858000" cy="99472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83F8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6257C-0908-4D93-8494-AECE051FD616}" type="datetimeFigureOut">
              <a:rPr lang="pl-PL" smtClean="0"/>
              <a:pPr/>
              <a:t>2019-03-15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24D5C-8C8D-453E-B73B-BBB2740786D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55801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685800" y="2971800"/>
            <a:ext cx="7772400" cy="1035549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3568" y="4293096"/>
            <a:ext cx="7776864" cy="622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pic>
        <p:nvPicPr>
          <p:cNvPr id="8" name="Obraz 7" descr="Logo Markpi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43808" y="692696"/>
            <a:ext cx="3388760" cy="1152128"/>
          </a:xfrm>
          <a:prstGeom prst="rect">
            <a:avLst/>
          </a:prstGeom>
        </p:spPr>
      </p:pic>
      <p:sp>
        <p:nvSpPr>
          <p:cNvPr id="9" name="Prostokąt 8"/>
          <p:cNvSpPr/>
          <p:nvPr userDrawn="1"/>
        </p:nvSpPr>
        <p:spPr>
          <a:xfrm>
            <a:off x="0" y="5661248"/>
            <a:ext cx="9144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cxnSp>
        <p:nvCxnSpPr>
          <p:cNvPr id="11" name="Łącznik prosty 10"/>
          <p:cNvCxnSpPr/>
          <p:nvPr userDrawn="1"/>
        </p:nvCxnSpPr>
        <p:spPr>
          <a:xfrm>
            <a:off x="2627784" y="2492896"/>
            <a:ext cx="3816424" cy="0"/>
          </a:xfrm>
          <a:prstGeom prst="line">
            <a:avLst/>
          </a:prstGeom>
          <a:ln w="12700">
            <a:solidFill>
              <a:srgbClr val="083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anchor="b" anchorCtr="0">
            <a:no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800"/>
            </a:lvl1pPr>
            <a:lvl2pPr>
              <a:defRPr sz="2800"/>
            </a:lvl2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11033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3/15/2019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410669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96820"/>
            <a:ext cx="8229600" cy="36484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cxnSp>
        <p:nvCxnSpPr>
          <p:cNvPr id="26" name="Łącznik prosty 25"/>
          <p:cNvCxnSpPr/>
          <p:nvPr userDrawn="1"/>
        </p:nvCxnSpPr>
        <p:spPr>
          <a:xfrm>
            <a:off x="395536" y="5649550"/>
            <a:ext cx="8280920" cy="0"/>
          </a:xfrm>
          <a:prstGeom prst="line">
            <a:avLst/>
          </a:prstGeom>
          <a:ln>
            <a:solidFill>
              <a:srgbClr val="083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EwaL\AppData\Local\Temp\Rar$DIa0.533\FE_POWER_poziom_pl-1_rgb.jp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5697648"/>
            <a:ext cx="7849282" cy="1009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  <p:sldLayoutId id="2147483657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83F8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4437112"/>
            <a:ext cx="9144000" cy="1035549"/>
          </a:xfrm>
        </p:spPr>
        <p:txBody>
          <a:bodyPr/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Moduł I</a:t>
            </a:r>
            <a:br>
              <a:rPr lang="pl-PL" dirty="0" smtClean="0"/>
            </a:br>
            <a:r>
              <a:rPr lang="pl-PL" dirty="0" smtClean="0"/>
              <a:t>Rozwój </a:t>
            </a:r>
            <a:r>
              <a:rPr lang="pl-PL" dirty="0"/>
              <a:t>kompetencji </a:t>
            </a:r>
            <a:r>
              <a:rPr lang="pl-PL" dirty="0" smtClean="0"/>
              <a:t>matematyczno- </a:t>
            </a:r>
            <a:r>
              <a:rPr lang="pl-PL" dirty="0"/>
              <a:t>przyrodniczych uczniów</a:t>
            </a:r>
            <a:br>
              <a:rPr lang="pl-PL" dirty="0"/>
            </a:br>
            <a:r>
              <a:rPr lang="pl-PL" dirty="0"/>
              <a:t> – I etap edukacyjny</a:t>
            </a:r>
            <a:br>
              <a:rPr lang="pl-PL" dirty="0"/>
            </a:br>
            <a:endParaRPr lang="pl-PL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528059"/>
          </a:xfrm>
        </p:spPr>
        <p:txBody>
          <a:bodyPr/>
          <a:lstStyle/>
          <a:p>
            <a:r>
              <a:rPr lang="pl-PL" dirty="0">
                <a:latin typeface="+mn-lt"/>
              </a:rPr>
              <a:t>Etapy procesu wspomagania szkół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4248472"/>
          </a:xfrm>
        </p:spPr>
        <p:txBody>
          <a:bodyPr/>
          <a:lstStyle/>
          <a:p>
            <a:pPr marL="0" indent="0">
              <a:buNone/>
            </a:pP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Realizacja działań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dzięki niej dokonuje się najważniejsza zmiana – nauczyciele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nabywają wiedzę </a:t>
            </a: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umiejętności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oraz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wypracowują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nowe rozwiązania </a:t>
            </a: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wdrażają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je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 swojej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pracy. </a:t>
            </a: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organizację tego etapu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odpowiedzialny jest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specjalista ds. wspomagania, który w miarę potrzeb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możliwości szkoły, może </a:t>
            </a: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pozyskiwać zewnętrznych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ekspertów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58245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528059"/>
          </a:xfrm>
        </p:spPr>
        <p:txBody>
          <a:bodyPr/>
          <a:lstStyle/>
          <a:p>
            <a:r>
              <a:rPr lang="pl-PL" dirty="0"/>
              <a:t>Etapy procesu wspomagania szkół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248473"/>
          </a:xfrm>
        </p:spPr>
        <p:txBody>
          <a:bodyPr/>
          <a:lstStyle/>
          <a:p>
            <a:pPr marL="0" indent="0">
              <a:buNone/>
            </a:pP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Podsumowanie i ewaluacja wspomagania 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zadaniem specjalisty jest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podsumowanie </a:t>
            </a: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przeprowadzonych działań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zaś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 dyrektora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nauczycieli należy </a:t>
            </a: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ocena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jego przebiegu i efek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tów. </a:t>
            </a: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Zalecane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jest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łączenie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ewaluacji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wspomagania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ewaluacją wewnętrzną pracy szkoły.</a:t>
            </a:r>
          </a:p>
        </p:txBody>
      </p:sp>
    </p:spTree>
    <p:extLst>
      <p:ext uri="{BB962C8B-B14F-4D97-AF65-F5344CB8AC3E}">
        <p14:creationId xmlns:p14="http://schemas.microsoft.com/office/powerpoint/2010/main" xmlns="" val="258671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3696411"/>
          </a:xfrm>
        </p:spPr>
        <p:txBody>
          <a:bodyPr/>
          <a:lstStyle/>
          <a:p>
            <a:pPr algn="ctr"/>
            <a:r>
              <a:rPr lang="pl-PL" sz="1400" dirty="0" smtClean="0">
                <a:latin typeface="MyriadPro-Bold"/>
              </a:rPr>
              <a:t/>
            </a:r>
            <a:br>
              <a:rPr lang="pl-PL" sz="1400" dirty="0" smtClean="0">
                <a:latin typeface="MyriadPro-Bold"/>
              </a:rPr>
            </a:br>
            <a:r>
              <a:rPr lang="pl-PL" sz="1400" dirty="0">
                <a:latin typeface="MyriadPro-Bold"/>
              </a:rPr>
              <a:t/>
            </a:r>
            <a:br>
              <a:rPr lang="pl-PL" sz="1400" dirty="0">
                <a:latin typeface="MyriadPro-Bold"/>
              </a:rPr>
            </a:br>
            <a:r>
              <a:rPr lang="pl-PL" sz="1400" dirty="0" smtClean="0">
                <a:latin typeface="MyriadPro-Bold"/>
              </a:rPr>
              <a:t/>
            </a:r>
            <a:br>
              <a:rPr lang="pl-PL" sz="1400" dirty="0" smtClean="0">
                <a:latin typeface="MyriadPro-Bold"/>
              </a:rPr>
            </a:br>
            <a:r>
              <a:rPr lang="pl-PL" dirty="0" smtClean="0"/>
              <a:t>Rola Placówek </a:t>
            </a:r>
            <a:r>
              <a:rPr lang="pl-PL" dirty="0"/>
              <a:t>Doskonalenia Nauczycieli, </a:t>
            </a:r>
            <a:br>
              <a:rPr lang="pl-PL" dirty="0"/>
            </a:br>
            <a:r>
              <a:rPr lang="pl-PL" dirty="0"/>
              <a:t>Poradni Psychologiczno-Pedagogicznych </a:t>
            </a:r>
            <a:br>
              <a:rPr lang="pl-PL" dirty="0"/>
            </a:br>
            <a:r>
              <a:rPr lang="pl-PL" dirty="0"/>
              <a:t>i Bibliotek Pedagogicznych </a:t>
            </a:r>
            <a:r>
              <a:rPr lang="pl-PL" dirty="0" smtClean="0"/>
              <a:t>we </a:t>
            </a:r>
            <a:r>
              <a:rPr lang="pl-PL" dirty="0"/>
              <a:t>wspomaganiu </a:t>
            </a:r>
            <a:r>
              <a:rPr lang="pl-PL" dirty="0" smtClean="0"/>
              <a:t>szkół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70197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908720"/>
            <a:ext cx="8229600" cy="672075"/>
          </a:xfrm>
        </p:spPr>
        <p:txBody>
          <a:bodyPr/>
          <a:lstStyle/>
          <a:p>
            <a:r>
              <a:rPr lang="pl-PL" sz="1400" dirty="0" smtClean="0">
                <a:latin typeface="MyriadPro-Bold"/>
              </a:rPr>
              <a:t/>
            </a:r>
            <a:br>
              <a:rPr lang="pl-PL" sz="1400" dirty="0" smtClean="0">
                <a:latin typeface="MyriadPro-Bold"/>
              </a:rPr>
            </a:br>
            <a:r>
              <a:rPr lang="pl-PL" sz="1400" dirty="0">
                <a:latin typeface="MyriadPro-Bold"/>
              </a:rPr>
              <a:t/>
            </a:r>
            <a:br>
              <a:rPr lang="pl-PL" sz="1400" dirty="0">
                <a:latin typeface="MyriadPro-Bold"/>
              </a:rPr>
            </a:br>
            <a:r>
              <a:rPr lang="pl-PL" sz="1400" dirty="0" smtClean="0">
                <a:latin typeface="MyriadPro-Bold"/>
              </a:rPr>
              <a:t/>
            </a:r>
            <a:br>
              <a:rPr lang="pl-PL" sz="1400" dirty="0" smtClean="0">
                <a:latin typeface="MyriadPro-Bold"/>
              </a:rPr>
            </a:br>
            <a:r>
              <a:rPr lang="pl-PL" sz="2800" dirty="0" smtClean="0"/>
              <a:t>Rola Placówek </a:t>
            </a:r>
            <a:r>
              <a:rPr lang="pl-PL" sz="2800" dirty="0"/>
              <a:t>Doskonalenia Nauczycieli, </a:t>
            </a:r>
            <a:br>
              <a:rPr lang="pl-PL" sz="2800" dirty="0"/>
            </a:br>
            <a:r>
              <a:rPr lang="pl-PL" sz="2800" dirty="0"/>
              <a:t>Poradni Psychologiczno-Pedagogicznych </a:t>
            </a:r>
            <a:br>
              <a:rPr lang="pl-PL" sz="2800" dirty="0"/>
            </a:br>
            <a:r>
              <a:rPr lang="pl-PL" sz="2800" dirty="0"/>
              <a:t>i Bibliotek Pedagogicznych </a:t>
            </a:r>
            <a:r>
              <a:rPr lang="pl-PL" sz="2800" dirty="0" smtClean="0"/>
              <a:t>we </a:t>
            </a:r>
            <a:r>
              <a:rPr lang="pl-PL" sz="2800" dirty="0"/>
              <a:t>wspomaganiu szkół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988840"/>
            <a:ext cx="8229600" cy="2736304"/>
          </a:xfrm>
        </p:spPr>
        <p:txBody>
          <a:bodyPr/>
          <a:lstStyle/>
          <a:p>
            <a:pPr marL="0" indent="0">
              <a:buNone/>
            </a:pP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Szkoła, aby mogła się </a:t>
            </a: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zmieniać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potrzebuje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 jednej strony </a:t>
            </a: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autonomii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która sprawi,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że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działania będą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dostosowane do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jej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indywidualnej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sytuacji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a z drugiej – </a:t>
            </a: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wsparcia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które wzmocni te procesy rozwoju i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pomoże przygotować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się do realizacji </a:t>
            </a: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wymagań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stawianych przez państwo. </a:t>
            </a:r>
          </a:p>
        </p:txBody>
      </p:sp>
    </p:spTree>
    <p:extLst>
      <p:ext uri="{BB962C8B-B14F-4D97-AF65-F5344CB8AC3E}">
        <p14:creationId xmlns:p14="http://schemas.microsoft.com/office/powerpoint/2010/main" xmlns="" val="245286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672075"/>
          </a:xfrm>
        </p:spPr>
        <p:txBody>
          <a:bodyPr/>
          <a:lstStyle/>
          <a:p>
            <a:r>
              <a:rPr lang="pl-PL" sz="1400" dirty="0" smtClean="0">
                <a:latin typeface="MyriadPro-Bold"/>
              </a:rPr>
              <a:t/>
            </a:r>
            <a:br>
              <a:rPr lang="pl-PL" sz="1400" dirty="0" smtClean="0">
                <a:latin typeface="MyriadPro-Bold"/>
              </a:rPr>
            </a:br>
            <a:r>
              <a:rPr lang="pl-PL" sz="1400" dirty="0">
                <a:latin typeface="MyriadPro-Bold"/>
              </a:rPr>
              <a:t/>
            </a:r>
            <a:br>
              <a:rPr lang="pl-PL" sz="1400" dirty="0">
                <a:latin typeface="MyriadPro-Bold"/>
              </a:rPr>
            </a:br>
            <a:r>
              <a:rPr lang="pl-PL" sz="1400" dirty="0" smtClean="0">
                <a:latin typeface="MyriadPro-Bold"/>
              </a:rPr>
              <a:t/>
            </a:r>
            <a:br>
              <a:rPr lang="pl-PL" sz="1400" dirty="0" smtClean="0">
                <a:latin typeface="MyriadPro-Bold"/>
              </a:rPr>
            </a:br>
            <a:r>
              <a:rPr lang="pl-PL" sz="2800" dirty="0" smtClean="0"/>
              <a:t>Rola Placówek </a:t>
            </a:r>
            <a:r>
              <a:rPr lang="pl-PL" sz="2800" dirty="0"/>
              <a:t>Doskonalenia Nauczycieli, </a:t>
            </a:r>
            <a:br>
              <a:rPr lang="pl-PL" sz="2800" dirty="0"/>
            </a:br>
            <a:r>
              <a:rPr lang="pl-PL" sz="2800" dirty="0"/>
              <a:t>Poradni Psychologiczno-Pedagogicznych </a:t>
            </a:r>
            <a:br>
              <a:rPr lang="pl-PL" sz="2800" dirty="0"/>
            </a:br>
            <a:r>
              <a:rPr lang="pl-PL" sz="2800" dirty="0"/>
              <a:t>i Bibliotek Pedagogicznych </a:t>
            </a:r>
            <a:r>
              <a:rPr lang="pl-PL" sz="2800" dirty="0" smtClean="0"/>
              <a:t>we </a:t>
            </a:r>
            <a:r>
              <a:rPr lang="pl-PL" sz="2800" dirty="0"/>
              <a:t>wspomaganiu szkół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2448272"/>
          </a:xfrm>
        </p:spPr>
        <p:txBody>
          <a:bodyPr/>
          <a:lstStyle/>
          <a:p>
            <a:pPr marL="0" lvl="0" indent="0">
              <a:buNone/>
            </a:pP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Nowy model </a:t>
            </a: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zewnętrznego wspomagania szkół 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zakłada </a:t>
            </a: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demokratyczność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we wdrażaniu zmian. </a:t>
            </a: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0" indent="0">
              <a:buNone/>
            </a:pPr>
            <a:r>
              <a:rPr lang="pl-PL" b="1" dirty="0" smtClean="0">
                <a:solidFill>
                  <a:srgbClr val="FF0000"/>
                </a:solidFill>
              </a:rPr>
              <a:t>Wspomaganie </a:t>
            </a:r>
            <a:r>
              <a:rPr lang="pl-PL" b="1" dirty="0">
                <a:solidFill>
                  <a:srgbClr val="FF0000"/>
                </a:solidFill>
              </a:rPr>
              <a:t>ma świadczyć pomoc szkole </a:t>
            </a:r>
            <a:r>
              <a:rPr lang="pl-PL" b="1" dirty="0" smtClean="0">
                <a:solidFill>
                  <a:srgbClr val="FF0000"/>
                </a:solidFill>
              </a:rPr>
              <a:t/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 smtClean="0">
                <a:solidFill>
                  <a:srgbClr val="FF0000"/>
                </a:solidFill>
              </a:rPr>
              <a:t>po </a:t>
            </a:r>
            <a:r>
              <a:rPr lang="pl-PL" b="1" dirty="0">
                <a:solidFill>
                  <a:srgbClr val="FF0000"/>
                </a:solidFill>
              </a:rPr>
              <a:t>zidentyfikowaniu jej potrzeb, </a:t>
            </a:r>
            <a:r>
              <a:rPr lang="pl-PL" b="1" dirty="0" smtClean="0">
                <a:solidFill>
                  <a:srgbClr val="FF0000"/>
                </a:solidFill>
              </a:rPr>
              <a:t/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 smtClean="0">
                <a:solidFill>
                  <a:srgbClr val="FF0000"/>
                </a:solidFill>
              </a:rPr>
              <a:t>a </a:t>
            </a:r>
            <a:r>
              <a:rPr lang="pl-PL" b="1" dirty="0">
                <a:solidFill>
                  <a:srgbClr val="FF0000"/>
                </a:solidFill>
              </a:rPr>
              <a:t>nie rozwiązywać problemy w jej zastępstwie</a:t>
            </a:r>
            <a:r>
              <a:rPr lang="pl-PL" sz="2400" b="1" dirty="0">
                <a:solidFill>
                  <a:srgbClr val="FF0000"/>
                </a:solidFill>
                <a:latin typeface="MyriadPro-Regular"/>
              </a:rPr>
              <a:t>.</a:t>
            </a:r>
            <a:endParaRPr lang="pl-PL" sz="2400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pl-PL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930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672075"/>
          </a:xfrm>
        </p:spPr>
        <p:txBody>
          <a:bodyPr/>
          <a:lstStyle/>
          <a:p>
            <a:r>
              <a:rPr lang="pl-PL" sz="1400" dirty="0" smtClean="0">
                <a:latin typeface="MyriadPro-Bold"/>
              </a:rPr>
              <a:t/>
            </a:r>
            <a:br>
              <a:rPr lang="pl-PL" sz="1400" dirty="0" smtClean="0">
                <a:latin typeface="MyriadPro-Bold"/>
              </a:rPr>
            </a:br>
            <a:r>
              <a:rPr lang="pl-PL" sz="1400" dirty="0">
                <a:latin typeface="MyriadPro-Bold"/>
              </a:rPr>
              <a:t/>
            </a:r>
            <a:br>
              <a:rPr lang="pl-PL" sz="1400" dirty="0">
                <a:latin typeface="MyriadPro-Bold"/>
              </a:rPr>
            </a:br>
            <a:r>
              <a:rPr lang="pl-PL" sz="1400" dirty="0" smtClean="0">
                <a:latin typeface="MyriadPro-Bold"/>
              </a:rPr>
              <a:t/>
            </a:r>
            <a:br>
              <a:rPr lang="pl-PL" sz="1400" dirty="0" smtClean="0">
                <a:latin typeface="MyriadPro-Bold"/>
              </a:rPr>
            </a:br>
            <a:r>
              <a:rPr lang="pl-PL" sz="2800" dirty="0" smtClean="0"/>
              <a:t>Rola Placówek </a:t>
            </a:r>
            <a:r>
              <a:rPr lang="pl-PL" sz="2800" dirty="0"/>
              <a:t>Doskonalenia Nauczycieli, </a:t>
            </a:r>
            <a:br>
              <a:rPr lang="pl-PL" sz="2800" dirty="0"/>
            </a:br>
            <a:r>
              <a:rPr lang="pl-PL" sz="2800" dirty="0"/>
              <a:t>Poradni Psychologiczno-Pedagogicznych </a:t>
            </a:r>
            <a:br>
              <a:rPr lang="pl-PL" sz="2800" dirty="0"/>
            </a:br>
            <a:r>
              <a:rPr lang="pl-PL" sz="2800" dirty="0"/>
              <a:t>i Bibliotek Pedagogicznych </a:t>
            </a:r>
            <a:r>
              <a:rPr lang="pl-PL" sz="2800" dirty="0" smtClean="0"/>
              <a:t>we </a:t>
            </a:r>
            <a:r>
              <a:rPr lang="pl-PL" sz="2800" dirty="0"/>
              <a:t>wspomaganiu szkół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104457"/>
          </a:xfrm>
        </p:spPr>
        <p:txBody>
          <a:bodyPr/>
          <a:lstStyle/>
          <a:p>
            <a:pPr marL="0" indent="0">
              <a:buNone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Nowy system </a:t>
            </a: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wspomagan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ia oparty został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następujących założeniach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/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szkoła/placówka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jest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odpowiedzialna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za własny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rozwój;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/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rozwój szkoły/placówki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może się dokonywać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dzięki uczeniu się pracujących w niej </a:t>
            </a: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nauczycieli,</a:t>
            </a:r>
            <a:endParaRPr lang="pl-PL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l-PL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235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29600" cy="672075"/>
          </a:xfrm>
        </p:spPr>
        <p:txBody>
          <a:bodyPr/>
          <a:lstStyle/>
          <a:p>
            <a:r>
              <a:rPr lang="pl-PL" sz="1400" dirty="0" smtClean="0">
                <a:latin typeface="MyriadPro-Bold"/>
              </a:rPr>
              <a:t/>
            </a:r>
            <a:br>
              <a:rPr lang="pl-PL" sz="1400" dirty="0" smtClean="0">
                <a:latin typeface="MyriadPro-Bold"/>
              </a:rPr>
            </a:br>
            <a:r>
              <a:rPr lang="pl-PL" sz="1400" dirty="0">
                <a:latin typeface="MyriadPro-Bold"/>
              </a:rPr>
              <a:t/>
            </a:r>
            <a:br>
              <a:rPr lang="pl-PL" sz="1400" dirty="0">
                <a:latin typeface="MyriadPro-Bold"/>
              </a:rPr>
            </a:br>
            <a:r>
              <a:rPr lang="pl-PL" sz="1400" dirty="0" smtClean="0">
                <a:latin typeface="MyriadPro-Bold"/>
              </a:rPr>
              <a:t/>
            </a:r>
            <a:br>
              <a:rPr lang="pl-PL" sz="1400" dirty="0" smtClean="0">
                <a:latin typeface="MyriadPro-Bold"/>
              </a:rPr>
            </a:br>
            <a:r>
              <a:rPr lang="pl-PL" sz="2800" dirty="0" smtClean="0"/>
              <a:t>Rola Placówek </a:t>
            </a:r>
            <a:r>
              <a:rPr lang="pl-PL" sz="2800" dirty="0"/>
              <a:t>Doskonalenia Nauczycieli, </a:t>
            </a:r>
            <a:br>
              <a:rPr lang="pl-PL" sz="2800" dirty="0"/>
            </a:br>
            <a:r>
              <a:rPr lang="pl-PL" sz="2800" dirty="0"/>
              <a:t>Poradni Psychologiczno-Pedagogicznych </a:t>
            </a:r>
            <a:br>
              <a:rPr lang="pl-PL" sz="2800" dirty="0"/>
            </a:br>
            <a:r>
              <a:rPr lang="pl-PL" sz="2800" dirty="0"/>
              <a:t>i Bibliotek Pedagogicznych </a:t>
            </a:r>
            <a:r>
              <a:rPr lang="pl-PL" sz="2800" dirty="0" smtClean="0"/>
              <a:t>we </a:t>
            </a:r>
            <a:r>
              <a:rPr lang="pl-PL" sz="2800" dirty="0"/>
              <a:t>wspomaganiu szkół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104457"/>
          </a:xfrm>
        </p:spPr>
        <p:txBody>
          <a:bodyPr/>
          <a:lstStyle/>
          <a:p>
            <a:pPr marL="0" indent="0"/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partnerami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szkoły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pomagającymi jej w rozwoju,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są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powołane do tego celu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instytucje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marL="0" lvl="0" indent="0">
              <a:buNone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1) ośrodki </a:t>
            </a: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doskonalenia nauczycieli,</a:t>
            </a:r>
          </a:p>
          <a:p>
            <a:pPr marL="0" lvl="0" indent="0">
              <a:buNone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2) poradnie </a:t>
            </a: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psychologiczno-pedagogiczne,</a:t>
            </a:r>
          </a:p>
          <a:p>
            <a:pPr marL="0" lvl="0" indent="0">
              <a:buNone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3) biblioteki pedagogiczne.</a:t>
            </a:r>
            <a:endParaRPr lang="pl-PL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986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611046"/>
            <a:ext cx="8280920" cy="415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1511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1520" y="260648"/>
            <a:ext cx="7308304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r>
              <a:rPr lang="pl-PL" dirty="0"/>
              <a:t>Kawiarniana etykieta: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7544" y="836712"/>
            <a:ext cx="7766308" cy="4483279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sz="28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Skup się na tym, co ważne.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sz="28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Dokładaj swoje pomysły do dyskusji.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sz="28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Mów, co myślisz i czujesz.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sz="28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Słuchaj, żeby zrozumieć.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sz="28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Łącz ze sobą pomysły.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sz="28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Wspólnie nasłuchuj nowych refleksji i głębszych pytań.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sz="28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Baw się, bazgraj, rysuj – zachęcamy do pisania na kartkach!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sz="28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Baw się dobrze!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4720" y="349362"/>
            <a:ext cx="8357760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pl-PL" spc="-10" dirty="0" smtClean="0">
                <a:latin typeface="+mn-lt"/>
              </a:rPr>
              <a:t>Podczas prowadzenia</a:t>
            </a:r>
            <a:r>
              <a:rPr lang="pl-PL" spc="50" dirty="0" smtClean="0">
                <a:latin typeface="+mn-lt"/>
              </a:rPr>
              <a:t> </a:t>
            </a:r>
            <a:r>
              <a:rPr lang="pl-PL" spc="-5" dirty="0" smtClean="0">
                <a:latin typeface="+mn-lt"/>
              </a:rPr>
              <a:t>dyskusji:</a:t>
            </a:r>
            <a:endParaRPr lang="pl-PL" spc="-5" dirty="0">
              <a:latin typeface="+mn-l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9552" y="1268760"/>
            <a:ext cx="7756525" cy="499944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spcBef>
                <a:spcPts val="105"/>
              </a:spcBef>
              <a:buFont typeface="Arial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pl-PL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zadawaj pytania otwarte, </a:t>
            </a:r>
            <a:r>
              <a:rPr lang="pl-PL" sz="2800" spc="-5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inspirujące, prowokujące,</a:t>
            </a:r>
            <a:r>
              <a:rPr lang="pl-PL" sz="2800" spc="-65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 </a:t>
            </a:r>
            <a:r>
              <a:rPr lang="pl-PL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paradoksalne,</a:t>
            </a:r>
            <a:endParaRPr lang="pl-PL" sz="2800" dirty="0" smtClean="0">
              <a:solidFill>
                <a:schemeClr val="tx1">
                  <a:lumMod val="75000"/>
                  <a:lumOff val="25000"/>
                </a:schemeClr>
              </a:solidFill>
              <a:cs typeface="Times New Roman"/>
            </a:endParaRPr>
          </a:p>
          <a:p>
            <a:pPr marL="355600" indent="-342900">
              <a:buFont typeface="Arial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pl-PL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zachęcaj do </a:t>
            </a:r>
            <a:r>
              <a:rPr lang="pl-PL" sz="2800" spc="-5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wyrażania</a:t>
            </a:r>
            <a:r>
              <a:rPr lang="pl-PL" sz="2800" spc="-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 </a:t>
            </a:r>
            <a:r>
              <a:rPr lang="pl-PL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opinii,</a:t>
            </a:r>
          </a:p>
          <a:p>
            <a:pPr marL="355600" indent="-342900">
              <a:buFont typeface="Arial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pl-PL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doceniaj i </a:t>
            </a:r>
            <a:r>
              <a:rPr lang="pl-PL" sz="2800" spc="-5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dziękuj </a:t>
            </a:r>
            <a:r>
              <a:rPr lang="pl-PL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za zabranie</a:t>
            </a:r>
            <a:r>
              <a:rPr lang="pl-PL" sz="2800" spc="-9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 </a:t>
            </a:r>
            <a:r>
              <a:rPr lang="pl-PL" sz="2800" spc="-5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głosu,</a:t>
            </a:r>
            <a:r>
              <a:rPr lang="pl-PL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 </a:t>
            </a:r>
          </a:p>
          <a:p>
            <a:pPr marL="355600" indent="-342900">
              <a:buFont typeface="Arial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pl-PL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gdy kt</a:t>
            </a:r>
            <a:r>
              <a:rPr lang="pl-PL" sz="28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o</a:t>
            </a:r>
            <a:r>
              <a:rPr lang="pl-PL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ś odbiega </a:t>
            </a:r>
            <a:r>
              <a:rPr lang="pl-PL" sz="2800" spc="-15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o</a:t>
            </a:r>
            <a:r>
              <a:rPr lang="pl-PL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d tema</a:t>
            </a:r>
            <a:r>
              <a:rPr lang="pl-PL" sz="2800" spc="-2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t</a:t>
            </a:r>
            <a:r>
              <a:rPr lang="pl-PL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u przypominaj o celu</a:t>
            </a:r>
            <a:r>
              <a:rPr lang="pl-PL" sz="2800" spc="-7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 </a:t>
            </a:r>
            <a:r>
              <a:rPr lang="pl-PL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spotkania - </a:t>
            </a:r>
            <a:r>
              <a:rPr lang="pl-PL" sz="2800" spc="-5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porządkuj wypowiedź;</a:t>
            </a:r>
            <a:r>
              <a:rPr lang="pl-PL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 </a:t>
            </a:r>
          </a:p>
          <a:p>
            <a:pPr marL="355600" indent="-342900">
              <a:buFont typeface="Arial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pl-PL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uściślaj wypowiedzi,</a:t>
            </a:r>
            <a:r>
              <a:rPr lang="pl-PL" sz="2800" spc="-45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 </a:t>
            </a:r>
            <a:r>
              <a:rPr lang="pl-PL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dopytuj, </a:t>
            </a:r>
          </a:p>
          <a:p>
            <a:pPr marL="355600" indent="-342900">
              <a:buFont typeface="Arial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pl-PL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parafrazuj i spisuj na tablicy</a:t>
            </a:r>
            <a:r>
              <a:rPr lang="pl-PL" sz="2800" spc="-95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 </a:t>
            </a:r>
            <a:r>
              <a:rPr lang="pl-PL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wypowiedzi.</a:t>
            </a:r>
          </a:p>
          <a:p>
            <a:pPr marL="355600" indent="-342900">
              <a:buFont typeface="Arial" pitchFamily="34" charset="0"/>
              <a:buChar char="•"/>
              <a:tabLst>
                <a:tab pos="354965" algn="l"/>
                <a:tab pos="355600" algn="l"/>
              </a:tabLst>
            </a:pPr>
            <a:endParaRPr lang="pl-PL" sz="2000" dirty="0" smtClean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  <a:p>
            <a:pPr marL="355600" indent="-342900">
              <a:buFont typeface="Arial" pitchFamily="34" charset="0"/>
              <a:buChar char="•"/>
              <a:tabLst>
                <a:tab pos="354965" algn="l"/>
                <a:tab pos="355600" algn="l"/>
              </a:tabLst>
            </a:pPr>
            <a:endParaRPr lang="pl-PL" sz="2000" spc="-5" dirty="0" smtClean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  <a:p>
            <a:pPr marL="355600" indent="-342900">
              <a:buFont typeface="Arial" pitchFamily="34" charset="0"/>
              <a:buChar char="•"/>
              <a:tabLst>
                <a:tab pos="354965" algn="l"/>
                <a:tab pos="355600" algn="l"/>
              </a:tabLst>
            </a:pPr>
            <a:endParaRPr lang="pl-PL" sz="2000" dirty="0" smtClean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  <a:p>
            <a:pPr marL="355600" indent="-342900">
              <a:buFont typeface="Arial" pitchFamily="34" charset="0"/>
              <a:buChar char="•"/>
              <a:tabLst>
                <a:tab pos="354965" algn="l"/>
                <a:tab pos="355600" algn="l"/>
              </a:tabLst>
            </a:pPr>
            <a:endParaRPr lang="pl-PL" sz="2000" dirty="0" smtClean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  <a:p>
            <a:pPr marL="355600" indent="-342900">
              <a:buFont typeface="Arial" pitchFamily="34" charset="0"/>
              <a:buChar char="•"/>
              <a:tabLst>
                <a:tab pos="354965" algn="l"/>
                <a:tab pos="355600" algn="l"/>
              </a:tabLst>
            </a:pPr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xmlns="" id="{601AA355-F941-4B21-99FD-16F5AFB14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456051"/>
          </a:xfrm>
        </p:spPr>
        <p:txBody>
          <a:bodyPr/>
          <a:lstStyle/>
          <a:p>
            <a:r>
              <a:rPr lang="pl-PL" dirty="0" smtClean="0"/>
              <a:t>Cele </a:t>
            </a:r>
            <a:r>
              <a:rPr lang="pl-PL" sz="2800" b="0" dirty="0" smtClean="0"/>
              <a:t>(Uczestnik szkolenia)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8223AFB6-92A0-43A5-927B-53ED00C0D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764704"/>
            <a:ext cx="8229600" cy="4032448"/>
          </a:xfrm>
        </p:spPr>
        <p:txBody>
          <a:bodyPr/>
          <a:lstStyle/>
          <a:p>
            <a:pPr lvl="0"/>
            <a:r>
              <a:rPr lang="pl-PL" dirty="0" smtClean="0"/>
              <a:t>analizuje </a:t>
            </a:r>
            <a:r>
              <a:rPr lang="pl-PL" dirty="0"/>
              <a:t>założenia kompleksowego wspomagania </a:t>
            </a:r>
            <a:r>
              <a:rPr lang="pl-PL" dirty="0" smtClean="0"/>
              <a:t>szkół </a:t>
            </a:r>
            <a:r>
              <a:rPr lang="pl-PL" dirty="0" smtClean="0"/>
              <a:t>i </a:t>
            </a:r>
            <a:r>
              <a:rPr lang="pl-PL" dirty="0"/>
              <a:t>zadania instytucji systemu oświaty odpowiedzialnych za wspieranie szkół;</a:t>
            </a:r>
          </a:p>
          <a:p>
            <a:pPr lvl="0"/>
            <a:r>
              <a:rPr lang="pl-PL" dirty="0"/>
              <a:t>wskazuje główne zadania osób zaangażowanych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proces wspomagania szkoły: specjalisty ds. wspomagania, ekspertów, dyrektora szkoły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nauczycieli;</a:t>
            </a:r>
          </a:p>
          <a:p>
            <a:pPr lvl="0"/>
            <a:r>
              <a:rPr lang="pl-PL" dirty="0"/>
              <a:t>planuje wykonanie zadania polegającego na organizacji </a:t>
            </a:r>
            <a:r>
              <a:rPr lang="pl-PL" dirty="0" smtClean="0"/>
              <a:t> </a:t>
            </a:r>
            <a:r>
              <a:rPr lang="pl-PL" dirty="0" smtClean="0"/>
              <a:t>i </a:t>
            </a:r>
            <a:r>
              <a:rPr lang="pl-PL" dirty="0"/>
              <a:t>prowadzeniu wspomagania jednej szkoły w zakresie kształtowania kompetencji kluczowych uczniów.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94174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720" y="496300"/>
            <a:ext cx="6845592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71470" algn="l"/>
              </a:tabLst>
            </a:pPr>
            <a:r>
              <a:rPr lang="pl-PL" spc="-5" dirty="0" smtClean="0"/>
              <a:t>Podsumowuj </a:t>
            </a:r>
            <a:r>
              <a:rPr lang="pl-PL" spc="-5" dirty="0" smtClean="0"/>
              <a:t>ustalenia</a:t>
            </a:r>
            <a:endParaRPr lang="pl-PL"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467544" y="1340768"/>
            <a:ext cx="7338675" cy="2376933"/>
          </a:xfrm>
          <a:prstGeom prst="rect">
            <a:avLst/>
          </a:prstGeom>
        </p:spPr>
        <p:txBody>
          <a:bodyPr vert="horz" wrap="square" lIns="0" tIns="164465" rIns="0" bIns="0" rtlCol="0">
            <a:spAutoFit/>
          </a:bodyPr>
          <a:lstStyle/>
          <a:p>
            <a:pPr marL="355600" indent="-342900">
              <a:spcBef>
                <a:spcPts val="1295"/>
              </a:spcBef>
              <a:buFont typeface="Arial" pitchFamily="34" charset="0"/>
              <a:buChar char="•"/>
              <a:tabLst>
                <a:tab pos="354965" algn="l"/>
                <a:tab pos="355600" algn="l"/>
                <a:tab pos="1827530" algn="l"/>
              </a:tabLst>
            </a:pPr>
            <a:r>
              <a:rPr lang="pl-PL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P</a:t>
            </a:r>
            <a:r>
              <a:rPr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o</a:t>
            </a:r>
            <a:r>
              <a:rPr sz="2800" spc="-1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d</a:t>
            </a:r>
            <a:r>
              <a:rPr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s</a:t>
            </a:r>
            <a:r>
              <a:rPr sz="2800" spc="5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u</a:t>
            </a:r>
            <a:r>
              <a:rPr sz="2800" spc="-15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m</a:t>
            </a:r>
            <a:r>
              <a:rPr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uj</a:t>
            </a:r>
            <a:r>
              <a:rPr lang="pl-PL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 </a:t>
            </a:r>
            <a:r>
              <a:rPr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oma</a:t>
            </a:r>
            <a:r>
              <a:rPr sz="2800" spc="5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w</a:t>
            </a:r>
            <a:r>
              <a:rPr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ia</a:t>
            </a:r>
            <a:r>
              <a:rPr sz="2800" spc="-1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n</a:t>
            </a:r>
            <a:r>
              <a:rPr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e</a:t>
            </a:r>
            <a:r>
              <a:rPr lang="pl-PL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 z</a:t>
            </a:r>
            <a:r>
              <a:rPr lang="pl-PL" sz="2800" spc="5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a</a:t>
            </a:r>
            <a:r>
              <a:rPr lang="pl-PL" sz="28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g</a:t>
            </a:r>
            <a:r>
              <a:rPr lang="pl-PL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adnienie i doko</a:t>
            </a:r>
            <a:r>
              <a:rPr lang="pl-PL" sz="2800" spc="-1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n</a:t>
            </a:r>
            <a:r>
              <a:rPr lang="pl-PL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ane </a:t>
            </a:r>
            <a:r>
              <a:rPr lang="pl-PL" sz="2800" spc="-5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ustalenia</a:t>
            </a:r>
            <a:r>
              <a:rPr lang="pl-PL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 </a:t>
            </a:r>
            <a:r>
              <a:rPr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(</a:t>
            </a:r>
            <a:r>
              <a:rPr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lub</a:t>
            </a:r>
            <a:r>
              <a:rPr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 </a:t>
            </a:r>
            <a:r>
              <a:rPr sz="2800" spc="-5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istniejące</a:t>
            </a:r>
            <a:r>
              <a:rPr sz="2800" spc="-75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 </a:t>
            </a:r>
            <a:r>
              <a:rPr sz="28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różnice</a:t>
            </a:r>
            <a:r>
              <a:rPr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)</a:t>
            </a:r>
            <a:r>
              <a:rPr lang="pl-PL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; </a:t>
            </a:r>
          </a:p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pl-PL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pokaż pozytywne aspekty dyskusji</a:t>
            </a:r>
            <a:r>
              <a:rPr lang="pl-PL" sz="2800" spc="-13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 </a:t>
            </a:r>
            <a:r>
              <a:rPr lang="pl-PL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(spotkania);</a:t>
            </a:r>
          </a:p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 pitchFamily="34" charset="0"/>
              <a:buChar char="•"/>
              <a:tabLst>
                <a:tab pos="354965" algn="l"/>
                <a:tab pos="355600" algn="l"/>
              </a:tabLst>
            </a:pPr>
            <a:r>
              <a:rPr lang="pl-PL" sz="2800" spc="-5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podziękuj </a:t>
            </a:r>
            <a:r>
              <a:rPr lang="pl-PL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uczestnikom za</a:t>
            </a:r>
            <a:r>
              <a:rPr lang="pl-PL" sz="2800" spc="-9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 </a:t>
            </a:r>
            <a:r>
              <a:rPr lang="pl-PL" sz="2800" spc="-5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udział.</a:t>
            </a:r>
            <a:endParaRPr lang="pl-PL" sz="2800" dirty="0" smtClean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  <a:p>
            <a:pPr marL="355600">
              <a:lnSpc>
                <a:spcPct val="100000"/>
              </a:lnSpc>
              <a:spcBef>
                <a:spcPts val="1205"/>
              </a:spcBef>
            </a:pPr>
            <a:endParaRPr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229600" cy="672075"/>
          </a:xfrm>
        </p:spPr>
        <p:txBody>
          <a:bodyPr/>
          <a:lstStyle/>
          <a:p>
            <a:r>
              <a:rPr lang="pl-PL" sz="1400" dirty="0" smtClean="0">
                <a:latin typeface="MyriadPro-Bold"/>
              </a:rPr>
              <a:t/>
            </a:r>
            <a:br>
              <a:rPr lang="pl-PL" sz="1400" dirty="0" smtClean="0">
                <a:latin typeface="MyriadPro-Bold"/>
              </a:rPr>
            </a:br>
            <a:r>
              <a:rPr lang="pl-PL" sz="1400" dirty="0">
                <a:latin typeface="MyriadPro-Bold"/>
              </a:rPr>
              <a:t/>
            </a:r>
            <a:br>
              <a:rPr lang="pl-PL" sz="1400" dirty="0">
                <a:latin typeface="MyriadPro-Bold"/>
              </a:rPr>
            </a:br>
            <a:r>
              <a:rPr lang="pl-PL" sz="1400" dirty="0" smtClean="0">
                <a:latin typeface="MyriadPro-Bold"/>
              </a:rPr>
              <a:t/>
            </a:r>
            <a:br>
              <a:rPr lang="pl-PL" sz="1400" dirty="0" smtClean="0">
                <a:latin typeface="MyriadPro-Bold"/>
              </a:rPr>
            </a:br>
            <a:r>
              <a:rPr lang="pl-PL" sz="2800" dirty="0" smtClean="0"/>
              <a:t>Zadania Placówek </a:t>
            </a:r>
            <a:r>
              <a:rPr lang="pl-PL" sz="2800" dirty="0"/>
              <a:t>Doskonalenia Nauczycieli, </a:t>
            </a:r>
            <a:br>
              <a:rPr lang="pl-PL" sz="2800" dirty="0"/>
            </a:br>
            <a:r>
              <a:rPr lang="pl-PL" sz="2800" dirty="0"/>
              <a:t>Poradni Psychologiczno-Pedagogicznych </a:t>
            </a:r>
            <a:br>
              <a:rPr lang="pl-PL" sz="2800" dirty="0"/>
            </a:br>
            <a:r>
              <a:rPr lang="pl-PL" sz="2800" dirty="0"/>
              <a:t>i Bibliotek Pedagogicznych </a:t>
            </a:r>
            <a:r>
              <a:rPr lang="pl-PL" sz="2800" dirty="0" smtClean="0"/>
              <a:t>we </a:t>
            </a:r>
            <a:r>
              <a:rPr lang="pl-PL" sz="2800" dirty="0"/>
              <a:t>wspomaganiu szkół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104457"/>
          </a:xfrm>
        </p:spPr>
        <p:txBody>
          <a:bodyPr/>
          <a:lstStyle/>
          <a:p>
            <a:pPr marL="0" indent="0" algn="ctr">
              <a:buNone/>
            </a:pPr>
            <a:endParaRPr lang="pl-PL" b="1" dirty="0" smtClean="0">
              <a:solidFill>
                <a:schemeClr val="tx1"/>
              </a:solidFill>
              <a:latin typeface="MyriadPro-Bold"/>
            </a:endParaRPr>
          </a:p>
          <a:p>
            <a:pPr marL="0" indent="0">
              <a:buNone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Zadaniem </a:t>
            </a: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wszystkich instytucji wspomagających szkoły 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jest</a:t>
            </a: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organizowanie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prowadzenie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doskonalenia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nauczycieli w zakresie:</a:t>
            </a:r>
            <a:endParaRPr lang="pl-PL" b="1" u="sng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865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672075"/>
          </a:xfrm>
        </p:spPr>
        <p:txBody>
          <a:bodyPr/>
          <a:lstStyle/>
          <a:p>
            <a:r>
              <a:rPr lang="pl-PL" sz="1400" dirty="0" smtClean="0">
                <a:latin typeface="MyriadPro-Bold"/>
              </a:rPr>
              <a:t/>
            </a:r>
            <a:br>
              <a:rPr lang="pl-PL" sz="1400" dirty="0" smtClean="0">
                <a:latin typeface="MyriadPro-Bold"/>
              </a:rPr>
            </a:br>
            <a:r>
              <a:rPr lang="pl-PL" sz="1400" dirty="0">
                <a:latin typeface="MyriadPro-Bold"/>
              </a:rPr>
              <a:t/>
            </a:r>
            <a:br>
              <a:rPr lang="pl-PL" sz="1400" dirty="0">
                <a:latin typeface="MyriadPro-Bold"/>
              </a:rPr>
            </a:br>
            <a:r>
              <a:rPr lang="pl-PL" sz="1400" dirty="0" smtClean="0">
                <a:latin typeface="MyriadPro-Bold"/>
              </a:rPr>
              <a:t/>
            </a:r>
            <a:br>
              <a:rPr lang="pl-PL" sz="1400" dirty="0" smtClean="0">
                <a:latin typeface="MyriadPro-Bold"/>
              </a:rPr>
            </a:br>
            <a:r>
              <a:rPr lang="pl-PL" sz="2800" dirty="0" smtClean="0"/>
              <a:t>Zadania Placówek </a:t>
            </a:r>
            <a:r>
              <a:rPr lang="pl-PL" sz="2800" dirty="0"/>
              <a:t>Doskonalenia Nauczycieli, </a:t>
            </a:r>
            <a:br>
              <a:rPr lang="pl-PL" sz="2800" dirty="0"/>
            </a:br>
            <a:r>
              <a:rPr lang="pl-PL" sz="2800" dirty="0"/>
              <a:t>Poradni Psychologiczno-Pedagogicznych </a:t>
            </a:r>
            <a:br>
              <a:rPr lang="pl-PL" sz="2800" dirty="0"/>
            </a:br>
            <a:r>
              <a:rPr lang="pl-PL" sz="2800" dirty="0"/>
              <a:t>i Bibliotek Pedagogicznych </a:t>
            </a:r>
            <a:r>
              <a:rPr lang="pl-PL" sz="2800" dirty="0" smtClean="0"/>
              <a:t>we </a:t>
            </a:r>
            <a:r>
              <a:rPr lang="pl-PL" sz="2800" dirty="0"/>
              <a:t>wspomaganiu szkół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484784"/>
            <a:ext cx="8435280" cy="4104457"/>
          </a:xfrm>
        </p:spPr>
        <p:txBody>
          <a:bodyPr/>
          <a:lstStyle/>
          <a:p>
            <a:pPr marL="0" indent="0">
              <a:buNone/>
            </a:pP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1) wynikającym z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kierunków polityki oświatowej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oraz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zmian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wprowadzanych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 systemie </a:t>
            </a: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oświaty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2)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wymagań stawianych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wobec szkół i placówek, których </a:t>
            </a: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wypełnianie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jest badane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przez organy </a:t>
            </a: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sprawujące nadzór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pedagogiczny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 procesie ewaluacji zewnętrzne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j,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zgodnie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 przepisami w sprawie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nadzoru pedagogicznego;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3) realizacji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podstaw </a:t>
            </a: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programowych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603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672075"/>
          </a:xfrm>
        </p:spPr>
        <p:txBody>
          <a:bodyPr/>
          <a:lstStyle/>
          <a:p>
            <a:r>
              <a:rPr lang="pl-PL" sz="1400" dirty="0" smtClean="0">
                <a:latin typeface="MyriadPro-Bold"/>
              </a:rPr>
              <a:t/>
            </a:r>
            <a:br>
              <a:rPr lang="pl-PL" sz="1400" dirty="0" smtClean="0">
                <a:latin typeface="MyriadPro-Bold"/>
              </a:rPr>
            </a:br>
            <a:r>
              <a:rPr lang="pl-PL" sz="1400" dirty="0">
                <a:latin typeface="MyriadPro-Bold"/>
              </a:rPr>
              <a:t/>
            </a:r>
            <a:br>
              <a:rPr lang="pl-PL" sz="1400" dirty="0">
                <a:latin typeface="MyriadPro-Bold"/>
              </a:rPr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Zadania Placówek </a:t>
            </a:r>
            <a:r>
              <a:rPr lang="pl-PL" sz="2800" dirty="0"/>
              <a:t>Doskonalenia Nauczycieli, </a:t>
            </a:r>
            <a:br>
              <a:rPr lang="pl-PL" sz="2800" dirty="0"/>
            </a:br>
            <a:r>
              <a:rPr lang="pl-PL" sz="2800" dirty="0"/>
              <a:t>Poradni Psychologiczno-Pedagogicznych </a:t>
            </a:r>
            <a:br>
              <a:rPr lang="pl-PL" sz="2800" dirty="0"/>
            </a:br>
            <a:r>
              <a:rPr lang="pl-PL" sz="2800" dirty="0"/>
              <a:t>i Bibliotek Pedagogicznych </a:t>
            </a:r>
            <a:r>
              <a:rPr lang="pl-PL" sz="2800" dirty="0" smtClean="0"/>
              <a:t>we </a:t>
            </a:r>
            <a:r>
              <a:rPr lang="pl-PL" sz="2800" dirty="0"/>
              <a:t>wspomaganiu szkół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104457"/>
          </a:xfrm>
        </p:spPr>
        <p:txBody>
          <a:bodyPr/>
          <a:lstStyle/>
          <a:p>
            <a:pPr marL="0" indent="0">
              <a:buNone/>
            </a:pPr>
            <a:r>
              <a:rPr lang="pl-PL" sz="2400" dirty="0" smtClean="0">
                <a:solidFill>
                  <a:schemeClr val="tx1"/>
                </a:solidFill>
                <a:latin typeface="MyriadPro-Regular"/>
              </a:rPr>
              <a:t>   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4) </a:t>
            </a: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diagnozowania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potrzeb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uczniów i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indywidualizacji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procesu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nauczania i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wychowania;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5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przygotowania do analizy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wyników i wniosków </a:t>
            </a: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nadzoru pedagogicznego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wyników </a:t>
            </a: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sprawdzianu </a:t>
            </a:r>
            <a:b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egzaminów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o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których mowa w art. 9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ust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1 ustawy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dnia 7 września 1991 r. o systemie oświaty, oraz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korzystania z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nich w celu doskonalenia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pracy nauczycieli;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859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672075"/>
          </a:xfrm>
        </p:spPr>
        <p:txBody>
          <a:bodyPr/>
          <a:lstStyle/>
          <a:p>
            <a:r>
              <a:rPr lang="pl-PL" sz="1400" dirty="0" smtClean="0">
                <a:latin typeface="MyriadPro-Bold"/>
              </a:rPr>
              <a:t/>
            </a:r>
            <a:br>
              <a:rPr lang="pl-PL" sz="1400" dirty="0" smtClean="0">
                <a:latin typeface="MyriadPro-Bold"/>
              </a:rPr>
            </a:br>
            <a:r>
              <a:rPr lang="pl-PL" sz="1400" dirty="0">
                <a:latin typeface="MyriadPro-Bold"/>
              </a:rPr>
              <a:t/>
            </a:r>
            <a:br>
              <a:rPr lang="pl-PL" sz="1400" dirty="0">
                <a:latin typeface="MyriadPro-Bold"/>
              </a:rPr>
            </a:br>
            <a:r>
              <a:rPr lang="pl-PL" sz="1400" dirty="0" smtClean="0">
                <a:latin typeface="MyriadPro-Bold"/>
              </a:rPr>
              <a:t/>
            </a:r>
            <a:br>
              <a:rPr lang="pl-PL" sz="1400" dirty="0" smtClean="0">
                <a:latin typeface="MyriadPro-Bold"/>
              </a:rPr>
            </a:br>
            <a:r>
              <a:rPr lang="pl-PL" sz="2800" dirty="0" smtClean="0"/>
              <a:t>Rola Placówek </a:t>
            </a:r>
            <a:r>
              <a:rPr lang="pl-PL" sz="2800" dirty="0"/>
              <a:t>Doskonalenia Nauczycieli, </a:t>
            </a:r>
            <a:br>
              <a:rPr lang="pl-PL" sz="2800" dirty="0"/>
            </a:br>
            <a:r>
              <a:rPr lang="pl-PL" sz="2800" dirty="0"/>
              <a:t>Poradni Psychologiczno-Pedagogicznych </a:t>
            </a:r>
            <a:br>
              <a:rPr lang="pl-PL" sz="2800" dirty="0"/>
            </a:br>
            <a:r>
              <a:rPr lang="pl-PL" sz="2800" dirty="0"/>
              <a:t>i Bibliotek Pedagogicznych </a:t>
            </a:r>
            <a:r>
              <a:rPr lang="pl-PL" sz="2800" dirty="0" smtClean="0"/>
              <a:t>we </a:t>
            </a:r>
            <a:r>
              <a:rPr lang="pl-PL" sz="2800" dirty="0"/>
              <a:t>wspomaganiu szkół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104457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6)  potrzeb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zdiagnozowanych na podstawie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analizy wyników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wniosków z nadzoru pedagogicznego </a:t>
            </a: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oraz wyników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sprawdzianu i egzaminów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o których mowa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art. 9 ust. 1 ustawy z dnia 7 września 1991 r. o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systemie oświaty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6934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29600" cy="816091"/>
          </a:xfrm>
        </p:spPr>
        <p:txBody>
          <a:bodyPr/>
          <a:lstStyle/>
          <a:p>
            <a:r>
              <a:rPr lang="pl-PL" dirty="0" smtClean="0">
                <a:latin typeface="MyriadPro-Bold"/>
              </a:rPr>
              <a:t/>
            </a:r>
            <a:br>
              <a:rPr lang="pl-PL" dirty="0" smtClean="0">
                <a:latin typeface="MyriadPro-Bold"/>
              </a:rPr>
            </a:br>
            <a:r>
              <a:rPr lang="pl-PL" dirty="0">
                <a:latin typeface="MyriadPro-Bold"/>
              </a:rPr>
              <a:t/>
            </a:r>
            <a:br>
              <a:rPr lang="pl-PL" dirty="0">
                <a:latin typeface="MyriadPro-Bold"/>
              </a:rPr>
            </a:br>
            <a:r>
              <a:rPr lang="pl-PL" dirty="0" smtClean="0"/>
              <a:t>Nowe wspomaganie rozwoju </a:t>
            </a:r>
            <a:r>
              <a:rPr lang="pl-PL" dirty="0"/>
              <a:t>szkół </a:t>
            </a:r>
            <a:r>
              <a:rPr lang="pl-PL" dirty="0" smtClean="0"/>
              <a:t>obejmuje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3648405"/>
          </a:xfrm>
        </p:spPr>
        <p:txBody>
          <a:bodyPr/>
          <a:lstStyle/>
          <a:p>
            <a:pPr marL="0" indent="0"/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pomoc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 diagnozowaniu potrzeb szkoły lub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placówki;</a:t>
            </a:r>
          </a:p>
          <a:p>
            <a:pPr marL="0" indent="0"/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ustalenie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sposobów działania prowadzących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do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zaspokojenia potrzeb szkoły lub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placówki;</a:t>
            </a:r>
          </a:p>
          <a:p>
            <a:pPr marL="0" indent="0"/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zaplanowanie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form wspomagania i ich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realizację;</a:t>
            </a:r>
          </a:p>
          <a:p>
            <a:pPr marL="0" indent="0"/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wspólną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ocenę efektów i opracowanie wniosków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z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realizacji zaplanowanych form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wspomagania;</a:t>
            </a:r>
          </a:p>
          <a:p>
            <a:pPr marL="0" indent="0"/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organizowanie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prowadzenie sieci współpracy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i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samokształcenia dla nauczycieli i dyrektorów szkół.</a:t>
            </a:r>
          </a:p>
        </p:txBody>
      </p:sp>
    </p:spTree>
    <p:extLst>
      <p:ext uri="{BB962C8B-B14F-4D97-AF65-F5344CB8AC3E}">
        <p14:creationId xmlns:p14="http://schemas.microsoft.com/office/powerpoint/2010/main" xmlns="" val="239677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38763" cy="993775"/>
          </a:xfrm>
        </p:spPr>
        <p:txBody>
          <a:bodyPr/>
          <a:lstStyle/>
          <a:p>
            <a:r>
              <a:rPr lang="pl-PL" altLang="pl-PL" b="1" dirty="0" smtClean="0"/>
              <a:t>Wspomaganie w nadzorze </a:t>
            </a:r>
          </a:p>
        </p:txBody>
      </p:sp>
      <p:sp>
        <p:nvSpPr>
          <p:cNvPr id="16387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3413125"/>
          </a:xfrm>
        </p:spPr>
        <p:txBody>
          <a:bodyPr/>
          <a:lstStyle/>
          <a:p>
            <a:r>
              <a:rPr lang="pl-PL" altLang="pl-PL" dirty="0" smtClean="0"/>
              <a:t>przygotowywanie i podawanie do publicznej wiadomości – na stronie internetowej organu – analiz wyników sprawowanego nadzoru pedagogicznego, </a:t>
            </a:r>
            <a:br>
              <a:rPr lang="pl-PL" altLang="pl-PL" dirty="0" smtClean="0"/>
            </a:br>
            <a:r>
              <a:rPr lang="pl-PL" altLang="pl-PL" dirty="0" smtClean="0"/>
              <a:t>w tym </a:t>
            </a:r>
            <a:r>
              <a:rPr lang="pl-PL" altLang="pl-PL" b="1" dirty="0" smtClean="0"/>
              <a:t>wniosków z ewaluacji zewnętrznych i kontroli; </a:t>
            </a:r>
          </a:p>
          <a:p>
            <a:r>
              <a:rPr lang="pl-PL" altLang="pl-PL" b="1" dirty="0" smtClean="0"/>
              <a:t>promowanie wykorzystania ewaluacji </a:t>
            </a:r>
            <a:r>
              <a:rPr lang="pl-PL" altLang="pl-PL" dirty="0" smtClean="0"/>
              <a:t>w procesie doskonalenia jakości działalności dydaktycznej, wychowawczej i opiekuńczej oraz innej działalności statutowej szkoły lub placówki.</a:t>
            </a:r>
          </a:p>
        </p:txBody>
      </p:sp>
    </p:spTree>
    <p:extLst>
      <p:ext uri="{BB962C8B-B14F-4D97-AF65-F5344CB8AC3E}">
        <p14:creationId xmlns:p14="http://schemas.microsoft.com/office/powerpoint/2010/main" xmlns="" val="411087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ytuł 3"/>
          <p:cNvSpPr>
            <a:spLocks noGrp="1"/>
          </p:cNvSpPr>
          <p:nvPr>
            <p:ph type="title"/>
          </p:nvPr>
        </p:nvSpPr>
        <p:spPr>
          <a:xfrm>
            <a:off x="250824" y="188913"/>
            <a:ext cx="8569647" cy="1143000"/>
          </a:xfrm>
        </p:spPr>
        <p:txBody>
          <a:bodyPr/>
          <a:lstStyle/>
          <a:p>
            <a:pPr algn="l"/>
            <a:r>
              <a:rPr lang="pl-PL" altLang="pl-PL" b="1" dirty="0" smtClean="0"/>
              <a:t>Nowoczesny system wspomagania </a:t>
            </a:r>
            <a:br>
              <a:rPr lang="pl-PL" altLang="pl-PL" b="1" dirty="0" smtClean="0"/>
            </a:br>
            <a:r>
              <a:rPr lang="pl-PL" altLang="pl-PL" b="1" dirty="0" smtClean="0"/>
              <a:t>rozwoju oświaty w Polsce</a:t>
            </a:r>
          </a:p>
        </p:txBody>
      </p:sp>
      <p:sp>
        <p:nvSpPr>
          <p:cNvPr id="17411" name="Symbol zastępczy zawartości 4"/>
          <p:cNvSpPr>
            <a:spLocks noGrp="1"/>
          </p:cNvSpPr>
          <p:nvPr>
            <p:ph idx="1"/>
          </p:nvPr>
        </p:nvSpPr>
        <p:spPr>
          <a:xfrm>
            <a:off x="467544" y="1484784"/>
            <a:ext cx="8435975" cy="420528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pl-PL" altLang="pl-PL" sz="2400" b="1" dirty="0" smtClean="0"/>
              <a:t>Podstawowe założenia przyjęte dla nowego systemu: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altLang="pl-PL" sz="2400" dirty="0" smtClean="0"/>
              <a:t>wspomaganie jest adresowane do szkoły, a nie wyłącznie do poszczególnych osób lub grup np. dyrektor czy nauczyciele,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altLang="pl-PL" sz="2400" dirty="0" smtClean="0"/>
              <a:t>wspomaganie pomaga szkole w rozwiązywaniu własnych problemów – nie wyręcza jej i nie narzuca rozwiązań,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altLang="pl-PL" sz="2400" dirty="0" smtClean="0"/>
              <a:t>wspomaganie wynika z analizy indywidualnej sytuacji szkoły </a:t>
            </a:r>
            <a:br>
              <a:rPr lang="pl-PL" altLang="pl-PL" sz="2400" dirty="0" smtClean="0"/>
            </a:br>
            <a:r>
              <a:rPr lang="pl-PL" altLang="pl-PL" sz="2400" dirty="0" smtClean="0"/>
              <a:t>i odpowiada na jej specyficzne potrzeby,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altLang="pl-PL" sz="2400" dirty="0" smtClean="0"/>
              <a:t>wspomaganie jest procesem, czyli odchodzi od pojedynczych, samodzielnych form doskonalenia.</a:t>
            </a:r>
          </a:p>
        </p:txBody>
      </p:sp>
    </p:spTree>
    <p:extLst>
      <p:ext uri="{BB962C8B-B14F-4D97-AF65-F5344CB8AC3E}">
        <p14:creationId xmlns:p14="http://schemas.microsoft.com/office/powerpoint/2010/main" xmlns="" val="146603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ytuł 1"/>
          <p:cNvSpPr>
            <a:spLocks noGrp="1"/>
          </p:cNvSpPr>
          <p:nvPr>
            <p:ph type="title"/>
          </p:nvPr>
        </p:nvSpPr>
        <p:spPr>
          <a:xfrm>
            <a:off x="179512" y="0"/>
            <a:ext cx="8640960" cy="720378"/>
          </a:xfrm>
        </p:spPr>
        <p:txBody>
          <a:bodyPr/>
          <a:lstStyle/>
          <a:p>
            <a:r>
              <a:rPr lang="pl-PL" altLang="pl-PL" b="1" dirty="0" smtClean="0"/>
              <a:t>Organizowanie i prowadzenie wspomagania </a:t>
            </a:r>
          </a:p>
        </p:txBody>
      </p:sp>
      <p:sp>
        <p:nvSpPr>
          <p:cNvPr id="18435" name="Symbol zastępczy zawartości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2596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pl-PL" altLang="pl-PL" sz="2300" dirty="0" smtClean="0"/>
              <a:t>W świetle założeń nowego systemu wspomagania szkół istotne jest połączenie systemu nadzoru pedagogicznego </a:t>
            </a:r>
            <a:br>
              <a:rPr lang="pl-PL" altLang="pl-PL" sz="2300" dirty="0" smtClean="0"/>
            </a:br>
            <a:r>
              <a:rPr lang="pl-PL" altLang="pl-PL" sz="2300" dirty="0" smtClean="0"/>
              <a:t>z nowoczesnym systemem wsparcia szkół i placówek. Dzięki działaniom realizowanym w ramach nadzoru (ewaluacje                i kontrole) szkoły otrzymują rzetelne i wiarygodne informacje, umożliwiające podejmowanie samodzielnych decyzji dotyczących własnego rozwoju. Wspólna refleksja nad poziomem spełnienia przez szkołę wymagań jest impulsem                do wprowadzania zmian.</a:t>
            </a:r>
          </a:p>
          <a:p>
            <a:pPr>
              <a:spcAft>
                <a:spcPts val="600"/>
              </a:spcAft>
            </a:pPr>
            <a:r>
              <a:rPr lang="pl-PL" altLang="pl-PL" sz="2300" dirty="0" smtClean="0"/>
              <a:t>Ewaluacja wewnętrzna lub zewnętrzna prowadzona w szkole może być punktem wyjścia do pogłębionej diagnozy, w wyniku której szkoła wyłania priorytety do swojej rocznej czy wieloletniej pracy (określa kierunki rozwoju).</a:t>
            </a:r>
          </a:p>
        </p:txBody>
      </p:sp>
    </p:spTree>
    <p:extLst>
      <p:ext uri="{BB962C8B-B14F-4D97-AF65-F5344CB8AC3E}">
        <p14:creationId xmlns:p14="http://schemas.microsoft.com/office/powerpoint/2010/main" xmlns="" val="352676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ytuł 1"/>
          <p:cNvSpPr>
            <a:spLocks noGrp="1"/>
          </p:cNvSpPr>
          <p:nvPr>
            <p:ph type="title"/>
          </p:nvPr>
        </p:nvSpPr>
        <p:spPr>
          <a:xfrm>
            <a:off x="179512" y="0"/>
            <a:ext cx="6419056" cy="836712"/>
          </a:xfrm>
        </p:spPr>
        <p:txBody>
          <a:bodyPr/>
          <a:lstStyle/>
          <a:p>
            <a:r>
              <a:rPr lang="pl-PL" altLang="pl-PL" b="1" dirty="0" smtClean="0"/>
              <a:t>Realne wsparcie powinno… </a:t>
            </a:r>
          </a:p>
        </p:txBody>
      </p:sp>
      <p:sp>
        <p:nvSpPr>
          <p:cNvPr id="19459" name="Symbol zastępczy zawartości 2"/>
          <p:cNvSpPr>
            <a:spLocks noGrp="1"/>
          </p:cNvSpPr>
          <p:nvPr>
            <p:ph idx="1"/>
          </p:nvPr>
        </p:nvSpPr>
        <p:spPr>
          <a:xfrm>
            <a:off x="179512" y="836712"/>
            <a:ext cx="8785225" cy="4525962"/>
          </a:xfrm>
        </p:spPr>
        <p:txBody>
          <a:bodyPr/>
          <a:lstStyle/>
          <a:p>
            <a:r>
              <a:rPr lang="pl-PL" altLang="pl-PL" sz="2200" dirty="0" smtClean="0"/>
              <a:t>służyć dostosowaniu działań do rzeczywistych potrzeb szkół;</a:t>
            </a:r>
          </a:p>
          <a:p>
            <a:r>
              <a:rPr lang="pl-PL" altLang="pl-PL" sz="2200" dirty="0" smtClean="0"/>
              <a:t>opierać się na diagnozowaniu problemów szkolnych i zaplanowaniu, realizacji działań rozwojowych;</a:t>
            </a:r>
          </a:p>
          <a:p>
            <a:r>
              <a:rPr lang="pl-PL" altLang="pl-PL" sz="2200" dirty="0" smtClean="0"/>
              <a:t>zapoczątkować długofalowy proces złożony z wielu różnych form pomocy szkole;</a:t>
            </a:r>
          </a:p>
          <a:p>
            <a:r>
              <a:rPr lang="pl-PL" altLang="pl-PL" sz="2200" dirty="0" smtClean="0"/>
              <a:t>stanowić doskonalenie kompleksowe „od diagnozy do sprawdzenia efektu”;</a:t>
            </a:r>
          </a:p>
          <a:p>
            <a:r>
              <a:rPr lang="pl-PL" altLang="pl-PL" sz="2200" dirty="0" smtClean="0"/>
              <a:t>służyć pomocą w planowaniu doskonalenia nauczycieli (szkolenia na terenie szkoły);</a:t>
            </a:r>
          </a:p>
          <a:p>
            <a:r>
              <a:rPr lang="pl-PL" altLang="pl-PL" sz="2200" dirty="0" smtClean="0"/>
              <a:t>ułatwiać kontakt z instytucjami odpowiedzialnymi za udzielanie pomocy uczniom, rodzicom, nauczycielom;</a:t>
            </a:r>
          </a:p>
          <a:p>
            <a:r>
              <a:rPr lang="pl-PL" altLang="pl-PL" sz="2200" dirty="0" smtClean="0"/>
              <a:t>uwzględniać indywidualne potrzeby nauczycieli, pomoc praktyczna nauczycielom.</a:t>
            </a:r>
          </a:p>
        </p:txBody>
      </p:sp>
    </p:spTree>
    <p:extLst>
      <p:ext uri="{BB962C8B-B14F-4D97-AF65-F5344CB8AC3E}">
        <p14:creationId xmlns:p14="http://schemas.microsoft.com/office/powerpoint/2010/main" xmlns="" val="14874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229600" cy="600067"/>
          </a:xfrm>
        </p:spPr>
        <p:txBody>
          <a:bodyPr/>
          <a:lstStyle/>
          <a:p>
            <a:r>
              <a:rPr lang="pl-PL" dirty="0" smtClean="0"/>
              <a:t>Struktura spotkania Moduł </a:t>
            </a:r>
            <a:r>
              <a:rPr lang="pl-PL" dirty="0" smtClean="0"/>
              <a:t>I</a:t>
            </a:r>
            <a:endParaRPr lang="pl-PL" dirty="0"/>
          </a:p>
        </p:txBody>
      </p:sp>
      <p:sp>
        <p:nvSpPr>
          <p:cNvPr id="4" name="Symbol zastępczy zawartości 5">
            <a:extLst>
              <a:ext uri="{FF2B5EF4-FFF2-40B4-BE49-F238E27FC236}">
                <a16:creationId xmlns="" xmlns:a16="http://schemas.microsoft.com/office/drawing/2014/main" id="{8223AFB6-92A0-43A5-927B-53ED00C0D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548680"/>
            <a:ext cx="8229600" cy="3648075"/>
          </a:xfrm>
        </p:spPr>
        <p:txBody>
          <a:bodyPr/>
          <a:lstStyle/>
          <a:p>
            <a:pPr lvl="0"/>
            <a:r>
              <a:rPr lang="pl-PL" sz="1800" dirty="0" smtClean="0"/>
              <a:t>Założenia kompleksowego wspomagania szkół;</a:t>
            </a:r>
          </a:p>
          <a:p>
            <a:pPr lvl="0"/>
            <a:r>
              <a:rPr lang="pl-PL" sz="1800" dirty="0" smtClean="0"/>
              <a:t>Etapy procesu wspomagania szkół: diagnoza pracy szkoły, planowanie i realizacja działań służących poprawie jakości pracy szkoły, ocena procesu i efektów wspomagania;</a:t>
            </a:r>
          </a:p>
          <a:p>
            <a:pPr lvl="0"/>
            <a:r>
              <a:rPr lang="pl-PL" sz="1800" dirty="0" smtClean="0"/>
              <a:t>Zasady działania sieci współpracy i samokształcenia;</a:t>
            </a:r>
          </a:p>
          <a:p>
            <a:pPr lvl="0"/>
            <a:r>
              <a:rPr lang="pl-PL" sz="1800" dirty="0" smtClean="0"/>
              <a:t>Zadania placówek doskonalenia nauczycieli, poradni psychologiczno-pedagogicznych i bibliotek pedagogicznych w zakresie wspomagania szkół;</a:t>
            </a:r>
          </a:p>
          <a:p>
            <a:pPr lvl="0"/>
            <a:r>
              <a:rPr lang="pl-PL" sz="1800" dirty="0" smtClean="0"/>
              <a:t>Wymagania państwa wobec szkół i placówek oświatowych jako kierunek doskonalenia pracy szkoły w zakresie kształtowania kompetencji kluczowych uczniów;</a:t>
            </a:r>
          </a:p>
          <a:p>
            <a:pPr lvl="0"/>
            <a:r>
              <a:rPr lang="pl-PL" sz="1800" dirty="0" smtClean="0"/>
              <a:t>Znaczenie ewaluacji pracy szkoły (zewnętrznej i wewnętrznej) w diagnozie jej pracy;</a:t>
            </a:r>
          </a:p>
          <a:p>
            <a:pPr lvl="0"/>
            <a:r>
              <a:rPr lang="pl-PL" sz="1800" dirty="0" smtClean="0"/>
              <a:t>Zadania osób zaangażowanych w proces wspomagania: specjalisty ds. wspomagania, eksperta, dyrektora szkoły, nauczycieli oraz innych pracowników szkoły;</a:t>
            </a:r>
          </a:p>
          <a:p>
            <a:pPr lvl="0"/>
            <a:r>
              <a:rPr lang="pl-PL" sz="1800" dirty="0" smtClean="0"/>
              <a:t>Charakterystyka zadania dla uczestników szkolenia polegającego na wspomaganiu trzech szkół w zakresie kształtowania kompetencji kluczowych uczniów.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xmlns="" val="184906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528059"/>
          </a:xfrm>
        </p:spPr>
        <p:txBody>
          <a:bodyPr/>
          <a:lstStyle/>
          <a:p>
            <a:r>
              <a:rPr lang="pl-PL" dirty="0"/>
              <a:t>S</a:t>
            </a:r>
            <a:r>
              <a:rPr lang="pl-PL" dirty="0" smtClean="0"/>
              <a:t>ieci </a:t>
            </a:r>
            <a:r>
              <a:rPr lang="pl-PL" dirty="0"/>
              <a:t>współpracy </a:t>
            </a:r>
            <a:r>
              <a:rPr lang="pl-PL" dirty="0" smtClean="0"/>
              <a:t>i </a:t>
            </a:r>
            <a:r>
              <a:rPr lang="pl-PL" dirty="0"/>
              <a:t>samokształcenia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3960441"/>
          </a:xfrm>
        </p:spPr>
        <p:txBody>
          <a:bodyPr/>
          <a:lstStyle/>
          <a:p>
            <a:pPr marL="0" indent="0">
              <a:buNone/>
            </a:pP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Sieci współpracy i samokształcenia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międzyszkolny </a:t>
            </a: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zespół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współpracujących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ze sobą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nauczycieli</a:t>
            </a:r>
          </a:p>
          <a:p>
            <a:pPr marL="0" indent="0">
              <a:buNone/>
            </a:pP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lub dyrektorów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z różnych szkół i placówek.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Sieci są jednym z elementów </a:t>
            </a: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kompleksowego</a:t>
            </a:r>
          </a:p>
          <a:p>
            <a:pPr marL="0" indent="0">
              <a:buNone/>
            </a:pP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wspomagania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szkół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 nową formą doskonalenia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zawodowego nauczycieli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oraz dyrektorów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szkół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przedszkoli.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744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528059"/>
          </a:xfrm>
        </p:spPr>
        <p:txBody>
          <a:bodyPr/>
          <a:lstStyle/>
          <a:p>
            <a:r>
              <a:rPr lang="pl-PL" dirty="0"/>
              <a:t>S</a:t>
            </a:r>
            <a:r>
              <a:rPr lang="pl-PL" dirty="0" smtClean="0"/>
              <a:t>ieci </a:t>
            </a:r>
            <a:r>
              <a:rPr lang="pl-PL" dirty="0"/>
              <a:t>współpracy </a:t>
            </a:r>
            <a:r>
              <a:rPr lang="pl-PL" dirty="0" smtClean="0"/>
              <a:t>i </a:t>
            </a:r>
            <a:r>
              <a:rPr lang="pl-PL" dirty="0"/>
              <a:t>samokształcenia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3960441"/>
          </a:xfrm>
        </p:spPr>
        <p:txBody>
          <a:bodyPr/>
          <a:lstStyle/>
          <a:p>
            <a:pPr marL="0" indent="0">
              <a:buNone/>
            </a:pP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Celem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funkcjonowania sieci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jest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wspólne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rozwiązywanie problemów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dzielenie się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pomysłami, spostrzeżeniami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propozycjami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zarówno za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pośrednictwem </a:t>
            </a: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platformy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internetowej,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traktowanej jako forum wymiany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doświadczeń, jak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spotkań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osobistych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78605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528059"/>
          </a:xfrm>
        </p:spPr>
        <p:txBody>
          <a:bodyPr/>
          <a:lstStyle/>
          <a:p>
            <a:r>
              <a:rPr lang="pl-PL" dirty="0"/>
              <a:t>S</a:t>
            </a:r>
            <a:r>
              <a:rPr lang="pl-PL" dirty="0" smtClean="0"/>
              <a:t>ieci </a:t>
            </a:r>
            <a:r>
              <a:rPr lang="pl-PL" dirty="0"/>
              <a:t>współpracy </a:t>
            </a:r>
            <a:r>
              <a:rPr lang="pl-PL" dirty="0" smtClean="0"/>
              <a:t>i </a:t>
            </a:r>
            <a:r>
              <a:rPr lang="pl-PL" dirty="0"/>
              <a:t>samokształcenia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104457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Jest to metoda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która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wspiera </a:t>
            </a: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wymianę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doświadczeń </a:t>
            </a: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dobrych praktyk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między uczestnikami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0" indent="0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Członkowie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sieci korzystają z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własnej wiedzy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ale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mogą również sięgać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pomoc </a:t>
            </a: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zewnętrznych ekspertów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0" indent="0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Pracują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pod kierunkiem </a:t>
            </a: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koordynatora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sieci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współpracy i samokształcenia.</a:t>
            </a:r>
          </a:p>
          <a:p>
            <a:pPr mar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78422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528059"/>
          </a:xfrm>
        </p:spPr>
        <p:txBody>
          <a:bodyPr/>
          <a:lstStyle/>
          <a:p>
            <a:r>
              <a:rPr lang="pl-PL" dirty="0"/>
              <a:t>S</a:t>
            </a:r>
            <a:r>
              <a:rPr lang="pl-PL" dirty="0" smtClean="0"/>
              <a:t>ieci </a:t>
            </a:r>
            <a:r>
              <a:rPr lang="pl-PL" dirty="0"/>
              <a:t>współpracy </a:t>
            </a:r>
            <a:r>
              <a:rPr lang="pl-PL" dirty="0" smtClean="0"/>
              <a:t>i </a:t>
            </a:r>
            <a:r>
              <a:rPr lang="pl-PL" dirty="0"/>
              <a:t>samokształcenia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4536504"/>
          </a:xfrm>
        </p:spPr>
        <p:txBody>
          <a:bodyPr/>
          <a:lstStyle/>
          <a:p>
            <a:pPr marL="0" indent="0">
              <a:buNone/>
            </a:pP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Dzięki zastosowaniu tej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metody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w edukacji zwiększa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się 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łatwość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/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udziału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kadry szkół w wydarzeniach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które mają miejsce      daleko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od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szkoły,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/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uczestnictwa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wydarzeniach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bezpośrednio związanych </a:t>
            </a: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</a:t>
            </a: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potrzebam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uczących się osób, które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mają wpływ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na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zmianę myślenia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sposobów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pracy,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/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zachowania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ciągłości w dokształcaniu się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pracowników,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32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528059"/>
          </a:xfrm>
        </p:spPr>
        <p:txBody>
          <a:bodyPr/>
          <a:lstStyle/>
          <a:p>
            <a:r>
              <a:rPr lang="pl-PL" dirty="0"/>
              <a:t>S</a:t>
            </a:r>
            <a:r>
              <a:rPr lang="pl-PL" dirty="0" smtClean="0"/>
              <a:t>ieci </a:t>
            </a:r>
            <a:r>
              <a:rPr lang="pl-PL" dirty="0"/>
              <a:t>współpracy </a:t>
            </a:r>
            <a:r>
              <a:rPr lang="pl-PL" dirty="0" smtClean="0"/>
              <a:t>i </a:t>
            </a:r>
            <a:r>
              <a:rPr lang="pl-PL" dirty="0"/>
              <a:t>samokształcenia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686800" cy="4248473"/>
          </a:xfrm>
        </p:spPr>
        <p:txBody>
          <a:bodyPr/>
          <a:lstStyle/>
          <a:p>
            <a:pPr marL="0" indent="0"/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bieżącego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monitorowania zmian prawnych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pojawiających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się wymagań, nowych metod i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standardów pracy;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/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wymiany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doświadczeń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(bez ponoszenia kosztów),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nawet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 bardzo wąskich i specyficznych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obszarach tematycznych;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/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tworzenia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efektywnych sposobów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wsparcia koleżeńskiego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zwłaszcza dla początkujących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nauczycieli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863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528059"/>
          </a:xfrm>
        </p:spPr>
        <p:txBody>
          <a:bodyPr/>
          <a:lstStyle/>
          <a:p>
            <a:r>
              <a:rPr lang="pl-PL" dirty="0"/>
              <a:t>S</a:t>
            </a:r>
            <a:r>
              <a:rPr lang="pl-PL" dirty="0" smtClean="0"/>
              <a:t>ieci </a:t>
            </a:r>
            <a:r>
              <a:rPr lang="pl-PL" dirty="0"/>
              <a:t>współpracy </a:t>
            </a:r>
            <a:r>
              <a:rPr lang="pl-PL" dirty="0" smtClean="0"/>
              <a:t>i </a:t>
            </a:r>
            <a:r>
              <a:rPr lang="pl-PL" dirty="0"/>
              <a:t>samokształcenia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248473"/>
          </a:xfrm>
        </p:spPr>
        <p:txBody>
          <a:bodyPr/>
          <a:lstStyle/>
          <a:p>
            <a:pPr marL="0" indent="0">
              <a:buNone/>
            </a:pP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Sieci współpracy i samokształcenia to również przestrzeń, w której uczestnicy mogą skorzystać </a:t>
            </a: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ze 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wsparcia merytorycznego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metodycznego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otrzymać pomoc </a:t>
            </a: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wiedzę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Zapraszani na spotkania sieci eksperci,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specjalizujący się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 określonym zagadnieniu,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są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często niedostępni dla mniejszych placówek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choćby ze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względu na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niewielką liczbę nauczycieli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którzy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mogliby bezpośrednio skorzystać z ich pomocy.</a:t>
            </a:r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914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528059"/>
          </a:xfrm>
        </p:spPr>
        <p:txBody>
          <a:bodyPr/>
          <a:lstStyle/>
          <a:p>
            <a:r>
              <a:rPr lang="pl-PL" dirty="0"/>
              <a:t>S</a:t>
            </a:r>
            <a:r>
              <a:rPr lang="pl-PL" dirty="0" smtClean="0"/>
              <a:t>ieci </a:t>
            </a:r>
            <a:r>
              <a:rPr lang="pl-PL" dirty="0"/>
              <a:t>współpracy </a:t>
            </a:r>
            <a:r>
              <a:rPr lang="pl-PL" dirty="0" smtClean="0"/>
              <a:t>i </a:t>
            </a:r>
            <a:r>
              <a:rPr lang="pl-PL" dirty="0"/>
              <a:t>samokształcenia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980728"/>
            <a:ext cx="8496944" cy="4248473"/>
          </a:xfrm>
        </p:spPr>
        <p:txBody>
          <a:bodyPr/>
          <a:lstStyle/>
          <a:p>
            <a:pPr marL="0" indent="0">
              <a:buNone/>
            </a:pP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Uczestnicząc w pracach sieci współpracy, 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należy </a:t>
            </a: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pamiętać, że:</a:t>
            </a:r>
          </a:p>
          <a:p>
            <a:pPr marL="0" indent="0"/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udział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 sieci jest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dobrowolny;</a:t>
            </a:r>
          </a:p>
          <a:p>
            <a:pPr marL="0" indent="0"/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udział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 sieci służy rozwojowi zawodowemu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nauczycieli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dyrektorów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szkół;</a:t>
            </a:r>
          </a:p>
          <a:p>
            <a:pPr marL="0" indent="0"/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międzyszkolne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sieci współpracy mogą być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uzupełnieniem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działań prowadzonych w szkole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 ramach procesu wspomagania;</a:t>
            </a:r>
          </a:p>
          <a:p>
            <a:pPr marL="0" indent="0"/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cele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plany działania sieci opracowywane są przez uczestników na podstawie diagnozy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potrzeb;</a:t>
            </a:r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546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528059"/>
          </a:xfrm>
        </p:spPr>
        <p:txBody>
          <a:bodyPr/>
          <a:lstStyle/>
          <a:p>
            <a:r>
              <a:rPr lang="pl-PL" dirty="0"/>
              <a:t>S</a:t>
            </a:r>
            <a:r>
              <a:rPr lang="pl-PL" dirty="0" smtClean="0"/>
              <a:t>ieci </a:t>
            </a:r>
            <a:r>
              <a:rPr lang="pl-PL" dirty="0"/>
              <a:t>współpracy </a:t>
            </a:r>
            <a:r>
              <a:rPr lang="pl-PL" dirty="0" smtClean="0"/>
              <a:t>i </a:t>
            </a:r>
            <a:r>
              <a:rPr lang="pl-PL" dirty="0"/>
              <a:t>samokształcenia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392489"/>
          </a:xfrm>
        </p:spPr>
        <p:txBody>
          <a:bodyPr/>
          <a:lstStyle/>
          <a:p>
            <a:pPr marL="0" indent="0"/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udział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 sieci opiera się na pracy zespołowej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nauczycieli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różnych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szkół;</a:t>
            </a: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/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praca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 sieci polega na dzieleniu się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doświadczeniem zawodowym;</a:t>
            </a: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/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organizacja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sieci i moderowanie aktywności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uczestników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zadanie koordynatora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sieci,</a:t>
            </a:r>
          </a:p>
          <a:p>
            <a:pPr marL="0" indent="0"/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w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prace w sieci mogą być zaangażowani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eksperci zewnętrzni;</a:t>
            </a: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/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praca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 sieci służy wypracowywaniu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wspólnych rozwiązań;</a:t>
            </a: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/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efekty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pracy sieci zależą od aktywności uczestników.</a:t>
            </a:r>
            <a:endParaRPr lang="pl-PL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158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528059"/>
          </a:xfrm>
        </p:spPr>
        <p:txBody>
          <a:bodyPr/>
          <a:lstStyle/>
          <a:p>
            <a:r>
              <a:rPr lang="pl-PL" dirty="0"/>
              <a:t>S</a:t>
            </a:r>
            <a:r>
              <a:rPr lang="pl-PL" dirty="0" smtClean="0"/>
              <a:t>ieci </a:t>
            </a:r>
            <a:r>
              <a:rPr lang="pl-PL" dirty="0"/>
              <a:t>współpracy </a:t>
            </a:r>
            <a:r>
              <a:rPr lang="pl-PL" dirty="0" smtClean="0"/>
              <a:t>i </a:t>
            </a:r>
            <a:r>
              <a:rPr lang="pl-PL" dirty="0"/>
              <a:t>samokształcenia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392489"/>
          </a:xfrm>
        </p:spPr>
        <p:txBody>
          <a:bodyPr/>
          <a:lstStyle/>
          <a:p>
            <a:pPr marL="0" indent="0"/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wymiana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doświadczeń między uczestnikami,</a:t>
            </a:r>
          </a:p>
          <a:p>
            <a:pPr marL="0" indent="0"/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analiza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dobrych praktyk stosowanych przez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uczestników;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/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pozyskiwanie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metodycznego i merytorycznego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wsparcia ekspertów;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/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poszerzanie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kompetencji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uczestników;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/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tworzenie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nowych rozwiązań na potrzeby szkół uczestniczących w sieci, nawiązywanie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kontaktów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współpracy pomiędzy szkołami.</a:t>
            </a:r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586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5536" y="476672"/>
            <a:ext cx="6148360" cy="564416"/>
          </a:xfrm>
          <a:prstGeom prst="rect">
            <a:avLst/>
          </a:prstGeom>
        </p:spPr>
        <p:txBody>
          <a:bodyPr vert="horz" wrap="square" lIns="0" tIns="10317" rIns="0" bIns="0" rtlCol="0" anchor="b" anchorCtr="0">
            <a:spAutoFit/>
          </a:bodyPr>
          <a:lstStyle/>
          <a:p>
            <a:pPr marL="10860">
              <a:spcBef>
                <a:spcPts val="81"/>
              </a:spcBef>
            </a:pPr>
            <a:r>
              <a:rPr lang="pl-PL" spc="-9" dirty="0" smtClean="0"/>
              <a:t>Wspomaganie jako</a:t>
            </a:r>
            <a:r>
              <a:rPr lang="pl-PL" spc="17" dirty="0" smtClean="0"/>
              <a:t> </a:t>
            </a:r>
            <a:r>
              <a:rPr lang="pl-PL" spc="-9" dirty="0" smtClean="0"/>
              <a:t>proces</a:t>
            </a:r>
            <a:endParaRPr lang="pl-PL" spc="-9" dirty="0"/>
          </a:p>
        </p:txBody>
      </p:sp>
      <p:sp>
        <p:nvSpPr>
          <p:cNvPr id="3" name="object 3"/>
          <p:cNvSpPr txBox="1"/>
          <p:nvPr/>
        </p:nvSpPr>
        <p:spPr>
          <a:xfrm>
            <a:off x="827584" y="1484784"/>
            <a:ext cx="7488832" cy="3614517"/>
          </a:xfrm>
          <a:prstGeom prst="rect">
            <a:avLst/>
          </a:prstGeom>
        </p:spPr>
        <p:txBody>
          <a:bodyPr vert="horz" wrap="square" lIns="0" tIns="10860" rIns="0" bIns="0" rtlCol="0">
            <a:spAutoFit/>
          </a:bodyPr>
          <a:lstStyle/>
          <a:p>
            <a:pPr marL="10860">
              <a:spcBef>
                <a:spcPts val="86"/>
              </a:spcBef>
              <a:tabLst>
                <a:tab pos="1688150" algn="l"/>
                <a:tab pos="2326706" algn="l"/>
                <a:tab pos="3300827" algn="l"/>
                <a:tab pos="3927436" algn="l"/>
                <a:tab pos="5363640" algn="l"/>
                <a:tab pos="5809434" algn="l"/>
              </a:tabLst>
            </a:pPr>
            <a:r>
              <a:rPr sz="2000" b="1" spc="-4" dirty="0">
                <a:solidFill>
                  <a:srgbClr val="ED2124"/>
                </a:solidFill>
                <a:cs typeface="Calibri" pitchFamily="34" charset="0"/>
              </a:rPr>
              <a:t>Wspomaganie</a:t>
            </a:r>
            <a:r>
              <a:rPr sz="2000" spc="-4" dirty="0">
                <a:solidFill>
                  <a:srgbClr val="ED2124"/>
                </a:solidFill>
                <a:cs typeface="Times New Roman"/>
              </a:rPr>
              <a:t>	</a:t>
            </a:r>
            <a:r>
              <a:rPr sz="2000" b="1" spc="-4" dirty="0">
                <a:solidFill>
                  <a:srgbClr val="ED2124"/>
                </a:solidFill>
                <a:cs typeface="Calibri" pitchFamily="34" charset="0"/>
              </a:rPr>
              <a:t>jako</a:t>
            </a:r>
            <a:r>
              <a:rPr sz="2000" spc="-4" dirty="0">
                <a:solidFill>
                  <a:srgbClr val="ED2124"/>
                </a:solidFill>
                <a:cs typeface="Times New Roman"/>
              </a:rPr>
              <a:t>	</a:t>
            </a:r>
            <a:r>
              <a:rPr sz="2000" b="1" spc="-4" dirty="0">
                <a:solidFill>
                  <a:srgbClr val="ED2124"/>
                </a:solidFill>
                <a:cs typeface="Calibri" pitchFamily="34" charset="0"/>
              </a:rPr>
              <a:t>proces</a:t>
            </a:r>
            <a:r>
              <a:rPr sz="2000" spc="-4" dirty="0">
                <a:solidFill>
                  <a:srgbClr val="231F20"/>
                </a:solidFill>
                <a:cs typeface="Calibri" pitchFamily="34" charset="0"/>
              </a:rPr>
              <a:t>,</a:t>
            </a:r>
            <a:r>
              <a:rPr sz="2000" spc="-4" dirty="0">
                <a:solidFill>
                  <a:srgbClr val="231F20"/>
                </a:solidFill>
                <a:cs typeface="Times New Roman"/>
              </a:rPr>
              <a:t>	</a:t>
            </a: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czyli</a:t>
            </a: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	</a:t>
            </a:r>
            <a:r>
              <a:rPr sz="2000" spc="-4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odchodzenie</a:t>
            </a:r>
            <a:r>
              <a:rPr sz="2000" spc="-4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	</a:t>
            </a:r>
            <a:r>
              <a:rPr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od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 </a:t>
            </a:r>
            <a:r>
              <a:rPr sz="2000" spc="-4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pojedynczych</a:t>
            </a:r>
            <a:r>
              <a:rPr sz="2000" spc="-4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,</a:t>
            </a:r>
            <a:endParaRPr sz="2000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  <a:p>
            <a:pPr marL="304074">
              <a:spcBef>
                <a:spcPts val="4"/>
              </a:spcBef>
            </a:pPr>
            <a:r>
              <a:rPr sz="2000" spc="-4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incydentalnych </a:t>
            </a: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form pomocy, na rzecz </a:t>
            </a:r>
            <a:r>
              <a:rPr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form</a:t>
            </a:r>
            <a:r>
              <a:rPr sz="2000" b="1" spc="-128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 </a:t>
            </a:r>
            <a:r>
              <a:rPr sz="2000" b="1" spc="-4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długofalowych</a:t>
            </a:r>
            <a:r>
              <a:rPr sz="2000" spc="-4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.</a:t>
            </a:r>
            <a:endParaRPr sz="2000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  <a:p>
            <a:pPr>
              <a:lnSpc>
                <a:spcPct val="100000"/>
              </a:lnSpc>
            </a:pPr>
            <a:endParaRPr sz="2000" dirty="0">
              <a:solidFill>
                <a:schemeClr val="tx1">
                  <a:lumMod val="75000"/>
                  <a:lumOff val="25000"/>
                </a:schemeClr>
              </a:solidFill>
              <a:cs typeface="Times New Roman"/>
            </a:endParaRPr>
          </a:p>
          <a:p>
            <a:pPr marL="10860">
              <a:spcBef>
                <a:spcPts val="1253"/>
              </a:spcBef>
            </a:pPr>
            <a:r>
              <a:rPr sz="2000" u="heavy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231F20"/>
                  </a:solidFill>
                </a:uFill>
                <a:cs typeface="Calibri" pitchFamily="34" charset="0"/>
              </a:rPr>
              <a:t>Wspomaganie przedszkoli, szkół i </a:t>
            </a:r>
            <a:r>
              <a:rPr sz="2000" u="heavy" spc="-4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231F20"/>
                  </a:solidFill>
                </a:uFill>
                <a:cs typeface="Calibri" pitchFamily="34" charset="0"/>
              </a:rPr>
              <a:t>placówek</a:t>
            </a:r>
            <a:r>
              <a:rPr sz="2000" u="heavy" spc="-12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231F20"/>
                  </a:solidFill>
                </a:uFill>
                <a:cs typeface="Calibri" pitchFamily="34" charset="0"/>
              </a:rPr>
              <a:t> </a:t>
            </a:r>
            <a:r>
              <a:rPr sz="2000" u="heavy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231F20"/>
                  </a:solidFill>
                </a:uFill>
                <a:cs typeface="Calibri" pitchFamily="34" charset="0"/>
              </a:rPr>
              <a:t>obejmuje:</a:t>
            </a:r>
            <a:endParaRPr sz="2000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  <a:p>
            <a:pPr marL="304074" indent="-293214">
              <a:spcBef>
                <a:spcPts val="688"/>
              </a:spcBef>
              <a:buFont typeface="Arial"/>
              <a:buAutoNum type="arabicPeriod"/>
              <a:tabLst>
                <a:tab pos="304074" algn="l"/>
                <a:tab pos="304617" algn="l"/>
              </a:tabLst>
            </a:pPr>
            <a:r>
              <a:rPr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Pomoc w diagnozowaniu potrzeb </a:t>
            </a: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przedszkola, szkoły </a:t>
            </a:r>
            <a:r>
              <a:rPr sz="2000" spc="-4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lub</a:t>
            </a:r>
            <a:r>
              <a:rPr sz="2000" spc="-17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 </a:t>
            </a: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placówki.</a:t>
            </a:r>
          </a:p>
          <a:p>
            <a:pPr marL="304074" marR="728690" indent="-293214">
              <a:spcBef>
                <a:spcPts val="688"/>
              </a:spcBef>
              <a:buFont typeface="Arial"/>
              <a:buAutoNum type="arabicPeriod"/>
              <a:tabLst>
                <a:tab pos="304074" algn="l"/>
                <a:tab pos="304617" algn="l"/>
              </a:tabLst>
            </a:pPr>
            <a:r>
              <a:rPr sz="2000" b="1" spc="-4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Ustalenie </a:t>
            </a:r>
            <a:r>
              <a:rPr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sposobów </a:t>
            </a:r>
            <a:r>
              <a:rPr sz="2000" b="1" spc="-4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działania </a:t>
            </a: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prowadzących do zaspokojenia  potrzeb przedszkola, szkoły </a:t>
            </a:r>
            <a:r>
              <a:rPr sz="2000" spc="-4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lub</a:t>
            </a:r>
            <a:r>
              <a:rPr sz="2000" spc="-12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 </a:t>
            </a: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placówki.</a:t>
            </a:r>
          </a:p>
          <a:p>
            <a:pPr marL="304074" indent="-293214">
              <a:spcBef>
                <a:spcPts val="680"/>
              </a:spcBef>
              <a:buFont typeface="Arial"/>
              <a:buAutoNum type="arabicPeriod"/>
              <a:tabLst>
                <a:tab pos="304074" algn="l"/>
                <a:tab pos="304617" algn="l"/>
              </a:tabLst>
            </a:pPr>
            <a:r>
              <a:rPr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Zaplanowanie form wspomagania i ich</a:t>
            </a:r>
            <a:r>
              <a:rPr sz="2000" b="1" spc="-137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 </a:t>
            </a:r>
            <a:r>
              <a:rPr sz="2000" b="1" spc="-4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realizację.</a:t>
            </a:r>
            <a:endParaRPr sz="2000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  <a:p>
            <a:pPr marL="304074" indent="-293214">
              <a:spcBef>
                <a:spcPts val="688"/>
              </a:spcBef>
              <a:buFont typeface="Arial"/>
              <a:buAutoNum type="arabicPeriod"/>
              <a:tabLst>
                <a:tab pos="304074" algn="l"/>
                <a:tab pos="304617" algn="l"/>
              </a:tabLst>
            </a:pPr>
            <a:r>
              <a:rPr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Wspólną ocenę </a:t>
            </a:r>
            <a:r>
              <a:rPr sz="2000" b="1" spc="-4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efektów </a:t>
            </a:r>
            <a:r>
              <a:rPr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i opracowanie </a:t>
            </a:r>
            <a:r>
              <a:rPr sz="2000" b="1" spc="-4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wniosków </a:t>
            </a: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z</a:t>
            </a:r>
            <a:r>
              <a:rPr sz="2000" spc="-14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 </a:t>
            </a:r>
            <a:r>
              <a:rPr sz="2000" spc="-4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realizacji</a:t>
            </a:r>
            <a:endParaRPr sz="2000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  <a:p>
            <a:pPr marL="304074"/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zaplanowanych form</a:t>
            </a:r>
            <a:r>
              <a:rPr sz="2000" spc="-6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 </a:t>
            </a: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wspomagania.</a:t>
            </a:r>
          </a:p>
        </p:txBody>
      </p:sp>
      <p:sp>
        <p:nvSpPr>
          <p:cNvPr id="4" name="object 4"/>
          <p:cNvSpPr/>
          <p:nvPr/>
        </p:nvSpPr>
        <p:spPr>
          <a:xfrm>
            <a:off x="7884368" y="260648"/>
            <a:ext cx="971600" cy="9361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39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xmlns="" id="{95C98A98-8EF5-45E7-9E5C-3F5D6FC6329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04925" y="1417129"/>
            <a:ext cx="6534150" cy="4023742"/>
          </a:xfrm>
          <a:prstGeom prst="rect">
            <a:avLst/>
          </a:prstGeom>
        </p:spPr>
      </p:pic>
      <p:sp>
        <p:nvSpPr>
          <p:cNvPr id="4" name="Tytuł 3">
            <a:extLst>
              <a:ext uri="{FF2B5EF4-FFF2-40B4-BE49-F238E27FC236}">
                <a16:creationId xmlns:a16="http://schemas.microsoft.com/office/drawing/2014/main" xmlns="" id="{0F9767AC-116B-4E88-9F66-429981990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744083"/>
          </a:xfrm>
        </p:spPr>
        <p:txBody>
          <a:bodyPr/>
          <a:lstStyle/>
          <a:p>
            <a:r>
              <a:rPr lang="pl-PL" dirty="0"/>
              <a:t>Procesowe wspomaganie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528059"/>
          </a:xfrm>
        </p:spPr>
        <p:txBody>
          <a:bodyPr/>
          <a:lstStyle/>
          <a:p>
            <a:r>
              <a:rPr lang="pl-PL" dirty="0"/>
              <a:t>Etapy procesu wspomagania szkół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3960441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Proces wspomagania szkół obejmuje następujące etapy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DIAGNOZA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PLANOWANIE DZIAŁAŃ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REALIZACJA DZIAŁAŃ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PODSUMOWANIE I EWALUACJA WSPOMAGANIA</a:t>
            </a:r>
            <a:endParaRPr lang="pl-PL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45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528059"/>
          </a:xfrm>
        </p:spPr>
        <p:txBody>
          <a:bodyPr/>
          <a:lstStyle/>
          <a:p>
            <a:r>
              <a:rPr lang="pl-PL" dirty="0"/>
              <a:t>Etapy procesu wspomagania szkół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052736"/>
            <a:ext cx="6277302" cy="4451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6925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528059"/>
          </a:xfrm>
        </p:spPr>
        <p:txBody>
          <a:bodyPr/>
          <a:lstStyle/>
          <a:p>
            <a:r>
              <a:rPr lang="pl-PL" dirty="0"/>
              <a:t>Etapy procesu wspomagania szkół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392489"/>
          </a:xfrm>
        </p:spPr>
        <p:txBody>
          <a:bodyPr/>
          <a:lstStyle/>
          <a:p>
            <a:pPr marL="0" indent="0">
              <a:buNone/>
            </a:pP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Diagnoza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specjalista ds. wspomagania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współpracy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dyrektorem i nauczycielami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analizuje </a:t>
            </a: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szczegółowo potrzeby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danej placówk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i. </a:t>
            </a: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Rezultatem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diagnozy jest wybór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obszaru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oraz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działań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które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będą </a:t>
            </a: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realizowane w danej placówce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np. szkole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czy przedszkolu.</a:t>
            </a:r>
          </a:p>
        </p:txBody>
      </p:sp>
    </p:spTree>
    <p:extLst>
      <p:ext uri="{BB962C8B-B14F-4D97-AF65-F5344CB8AC3E}">
        <p14:creationId xmlns:p14="http://schemas.microsoft.com/office/powerpoint/2010/main" xmlns="" val="79317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528059"/>
          </a:xfrm>
        </p:spPr>
        <p:txBody>
          <a:bodyPr/>
          <a:lstStyle/>
          <a:p>
            <a:r>
              <a:rPr lang="pl-PL" dirty="0"/>
              <a:t>Etapy procesu wspomagania szkół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248473"/>
          </a:xfrm>
        </p:spPr>
        <p:txBody>
          <a:bodyPr/>
          <a:lstStyle/>
          <a:p>
            <a:pPr marL="0" indent="0">
              <a:buNone/>
            </a:pP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Planowanie działań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polega na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projektowaniu </a:t>
            </a: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form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doskonalenia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zawodowego nauczycieli oraz </a:t>
            </a: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wdrażania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praktyki szkolnej nabytych przez nich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umiejętności </a:t>
            </a: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wypracowanych rozwiązań.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Dobrze przygotowany 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plan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jest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elementem </a:t>
            </a:r>
            <a:r>
              <a:rPr lang="pl-PL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całego </a:t>
            </a:r>
            <a:r>
              <a:rPr 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procesu wspomagania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gdyż pozwala skutecznie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wprowadzanie zmian w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obszarach wynikających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diagnozy pracy szkoły.</a:t>
            </a:r>
          </a:p>
        </p:txBody>
      </p:sp>
    </p:spTree>
    <p:extLst>
      <p:ext uri="{BB962C8B-B14F-4D97-AF65-F5344CB8AC3E}">
        <p14:creationId xmlns:p14="http://schemas.microsoft.com/office/powerpoint/2010/main" xmlns="" val="91372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987</Words>
  <Application>Microsoft Office PowerPoint</Application>
  <PresentationFormat>Pokaz na ekranie (4:3)</PresentationFormat>
  <Paragraphs>163</Paragraphs>
  <Slides>38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38</vt:i4>
      </vt:variant>
    </vt:vector>
  </HeadingPairs>
  <TitlesOfParts>
    <vt:vector size="39" baseType="lpstr">
      <vt:lpstr>Motyw pakietu Office</vt:lpstr>
      <vt:lpstr>    Moduł I Rozwój kompetencji matematyczno- przyrodniczych uczniów  – I etap edukacyjny </vt:lpstr>
      <vt:lpstr>Cele (Uczestnik szkolenia):</vt:lpstr>
      <vt:lpstr>Struktura spotkania Moduł I</vt:lpstr>
      <vt:lpstr>Wspomaganie jako proces</vt:lpstr>
      <vt:lpstr>Procesowe wspomaganie</vt:lpstr>
      <vt:lpstr>Etapy procesu wspomagania szkół</vt:lpstr>
      <vt:lpstr>Etapy procesu wspomagania szkół</vt:lpstr>
      <vt:lpstr>Etapy procesu wspomagania szkół</vt:lpstr>
      <vt:lpstr>Etapy procesu wspomagania szkół</vt:lpstr>
      <vt:lpstr>Etapy procesu wspomagania szkół</vt:lpstr>
      <vt:lpstr>Etapy procesu wspomagania szkół</vt:lpstr>
      <vt:lpstr>   Rola Placówek Doskonalenia Nauczycieli,  Poradni Psychologiczno-Pedagogicznych  i Bibliotek Pedagogicznych we wspomaganiu szkół </vt:lpstr>
      <vt:lpstr>   Rola Placówek Doskonalenia Nauczycieli,  Poradni Psychologiczno-Pedagogicznych  i Bibliotek Pedagogicznych we wspomaganiu szkół</vt:lpstr>
      <vt:lpstr>   Rola Placówek Doskonalenia Nauczycieli,  Poradni Psychologiczno-Pedagogicznych  i Bibliotek Pedagogicznych we wspomaganiu szkół</vt:lpstr>
      <vt:lpstr>   Rola Placówek Doskonalenia Nauczycieli,  Poradni Psychologiczno-Pedagogicznych  i Bibliotek Pedagogicznych we wspomaganiu szkół</vt:lpstr>
      <vt:lpstr>   Rola Placówek Doskonalenia Nauczycieli,  Poradni Psychologiczno-Pedagogicznych  i Bibliotek Pedagogicznych we wspomaganiu szkół</vt:lpstr>
      <vt:lpstr>Slajd 17</vt:lpstr>
      <vt:lpstr>Kawiarniana etykieta:</vt:lpstr>
      <vt:lpstr>Podczas prowadzenia dyskusji:</vt:lpstr>
      <vt:lpstr>Podsumowuj ustalenia</vt:lpstr>
      <vt:lpstr>   Zadania Placówek Doskonalenia Nauczycieli,  Poradni Psychologiczno-Pedagogicznych  i Bibliotek Pedagogicznych we wspomaganiu szkół</vt:lpstr>
      <vt:lpstr>   Zadania Placówek Doskonalenia Nauczycieli,  Poradni Psychologiczno-Pedagogicznych  i Bibliotek Pedagogicznych we wspomaganiu szkół</vt:lpstr>
      <vt:lpstr>   Zadania Placówek Doskonalenia Nauczycieli,  Poradni Psychologiczno-Pedagogicznych  i Bibliotek Pedagogicznych we wspomaganiu szkół</vt:lpstr>
      <vt:lpstr>   Rola Placówek Doskonalenia Nauczycieli,  Poradni Psychologiczno-Pedagogicznych  i Bibliotek Pedagogicznych we wspomaganiu szkół</vt:lpstr>
      <vt:lpstr>  Nowe wspomaganie rozwoju szkół obejmuje</vt:lpstr>
      <vt:lpstr>Wspomaganie w nadzorze </vt:lpstr>
      <vt:lpstr>Nowoczesny system wspomagania  rozwoju oświaty w Polsce</vt:lpstr>
      <vt:lpstr>Organizowanie i prowadzenie wspomagania </vt:lpstr>
      <vt:lpstr>Realne wsparcie powinno… </vt:lpstr>
      <vt:lpstr>Sieci współpracy i samokształcenia</vt:lpstr>
      <vt:lpstr>Sieci współpracy i samokształcenia</vt:lpstr>
      <vt:lpstr>Sieci współpracy i samokształcenia</vt:lpstr>
      <vt:lpstr>Sieci współpracy i samokształcenia</vt:lpstr>
      <vt:lpstr>Sieci współpracy i samokształcenia</vt:lpstr>
      <vt:lpstr>Sieci współpracy i samokształcenia</vt:lpstr>
      <vt:lpstr>Sieci współpracy i samokształcenia</vt:lpstr>
      <vt:lpstr>Sieci współpracy i samokształcenia</vt:lpstr>
      <vt:lpstr>Sieci współpracy i samokształcenia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Romek</dc:creator>
  <cp:lastModifiedBy>MGasik</cp:lastModifiedBy>
  <cp:revision>57</cp:revision>
  <cp:lastPrinted>2018-07-07T14:20:11Z</cp:lastPrinted>
  <dcterms:created xsi:type="dcterms:W3CDTF">2018-05-05T08:26:16Z</dcterms:created>
  <dcterms:modified xsi:type="dcterms:W3CDTF">2019-03-15T10:03:55Z</dcterms:modified>
</cp:coreProperties>
</file>