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7" r:id="rId3"/>
    <p:sldId id="318" r:id="rId4"/>
    <p:sldId id="29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tQUokD9eDhqVG8gfnk3OG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wKqNB5TNcI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7wKqNB5TNc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368152"/>
          </a:xfrm>
        </p:spPr>
        <p:txBody>
          <a:bodyPr/>
          <a:lstStyle/>
          <a:p>
            <a:pPr lvl="0" eaLnBrk="0" fontAlgn="base" hangingPunct="0">
              <a:spcAft>
                <a:spcPct val="0"/>
              </a:spcAft>
            </a:pPr>
            <a:r>
              <a:rPr lang="pl-PL" dirty="0" smtClean="0">
                <a:latin typeface="+mn-lt"/>
                <a:ea typeface="Arial"/>
                <a:cs typeface="Arial"/>
              </a:rPr>
              <a:t/>
            </a:r>
            <a:br>
              <a:rPr lang="pl-PL" dirty="0" smtClean="0">
                <a:latin typeface="+mn-lt"/>
                <a:ea typeface="Arial"/>
                <a:cs typeface="Arial"/>
              </a:rPr>
            </a:br>
            <a:r>
              <a:rPr lang="pl-PL" dirty="0">
                <a:latin typeface="+mn-lt"/>
                <a:ea typeface="Arial"/>
                <a:cs typeface="Arial"/>
              </a:rPr>
              <a:t/>
            </a:r>
            <a:br>
              <a:rPr lang="pl-PL" dirty="0">
                <a:latin typeface="+mn-lt"/>
                <a:ea typeface="Arial"/>
                <a:cs typeface="Arial"/>
              </a:rPr>
            </a:br>
            <a:r>
              <a:rPr lang="pl-PL" dirty="0" smtClean="0">
                <a:latin typeface="+mn-lt"/>
                <a:ea typeface="Arial"/>
                <a:cs typeface="Arial"/>
              </a:rPr>
              <a:t>Moduł II</a:t>
            </a:r>
            <a:br>
              <a:rPr lang="pl-PL" dirty="0" smtClean="0">
                <a:latin typeface="+mn-lt"/>
                <a:ea typeface="Arial"/>
                <a:cs typeface="Arial"/>
              </a:rPr>
            </a:br>
            <a:r>
              <a:rPr lang="pl-PL" dirty="0" smtClean="0">
                <a:latin typeface="+mn-lt"/>
                <a:ea typeface="Arial"/>
                <a:cs typeface="Arial"/>
              </a:rPr>
              <a:t>Kompetencje kluczowe </a:t>
            </a:r>
            <a:r>
              <a:rPr lang="pl-PL" dirty="0" smtClean="0">
                <a:latin typeface="+mn-lt"/>
                <a:ea typeface="+mn-ea"/>
                <a:cs typeface="Arial" charset="0"/>
              </a:rPr>
              <a:t>w </a:t>
            </a:r>
            <a:r>
              <a:rPr lang="pl-PL" dirty="0">
                <a:latin typeface="+mn-lt"/>
                <a:ea typeface="+mn-ea"/>
                <a:cs typeface="Arial" charset="0"/>
              </a:rPr>
              <a:t>zaleceniu Parlamentu </a:t>
            </a:r>
            <a:r>
              <a:rPr lang="pl-PL" dirty="0" smtClean="0">
                <a:latin typeface="+mn-lt"/>
                <a:ea typeface="+mn-ea"/>
                <a:cs typeface="Arial" charset="0"/>
              </a:rPr>
              <a:t>Europejskiego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123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320481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ramach odniesienia ustanowiono osiem kompetencji kluczowych: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dirty="0" smtClean="0"/>
              <a:t>Kompetencje w zakresie czytania i pisania; 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językowe;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matematyczne oraz kompetencje w zakresie nauk przyrodniczych, technologii i inżynierii;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cyfrowe;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osobiste, społeczne i w zakresie uczenia się;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obywatelskie;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w zakresie przedsiębiorczości;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dirty="0" smtClean="0"/>
              <a:t>Kompetencje w zakresie świadomości i ekspresji kulturalnej.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579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CA3400C-04CE-41A0-B32F-BDA2039D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Koła kompetencji</a:t>
            </a:r>
            <a:br>
              <a:rPr lang="pl-PL" dirty="0"/>
            </a:b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xmlns="" id="{A313AF76-B602-4D21-B3D5-FB144D6E09FB}"/>
              </a:ext>
            </a:extLst>
          </p:cNvPr>
          <p:cNvSpPr/>
          <p:nvPr/>
        </p:nvSpPr>
        <p:spPr>
          <a:xfrm>
            <a:off x="1475656" y="2227041"/>
            <a:ext cx="2880320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WIEDZA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xmlns="" id="{EE2C6140-686F-40C5-91CA-E22C8E96C0B1}"/>
              </a:ext>
            </a:extLst>
          </p:cNvPr>
          <p:cNvSpPr/>
          <p:nvPr/>
        </p:nvSpPr>
        <p:spPr>
          <a:xfrm>
            <a:off x="3131840" y="930897"/>
            <a:ext cx="2880320" cy="25922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UMIEJĘTNOŚCI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xmlns="" id="{33B79E81-3AF8-4204-88B5-03E8D8E75F86}"/>
              </a:ext>
            </a:extLst>
          </p:cNvPr>
          <p:cNvSpPr/>
          <p:nvPr/>
        </p:nvSpPr>
        <p:spPr>
          <a:xfrm>
            <a:off x="4229404" y="2492896"/>
            <a:ext cx="2880320" cy="25922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POSTAWY</a:t>
            </a:r>
          </a:p>
        </p:txBody>
      </p:sp>
    </p:spTree>
    <p:extLst>
      <p:ext uri="{BB962C8B-B14F-4D97-AF65-F5344CB8AC3E}">
        <p14:creationId xmlns:p14="http://schemas.microsoft.com/office/powerpoint/2010/main" xmlns="" val="313190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17646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w zakresie rozumienia i tworzenia informacji</a:t>
            </a: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 zdolność identyfikowania, rozumienia, wyrażania, tworzenia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interpretowania pojęć,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myśli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uczuć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 faktów i opinii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mowie i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piśmie, przy wykorzystaniu obrazów, dźwięków i materiałów cyfrowych we wszystkich dziedzinach i kontekstach. 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Zdolność skutecznego komunikowania się </a:t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porozumiewania się z innymi osobami .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xmlns="" val="8574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64497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w zakresie wielojęzyczności 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Zdolność do prawidłowego i skutecznego korzystania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 różnych języków w celu porozumiewania się. Opiera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się w znacznej mierze na tych samych wymiarach umiejętności, co porozumiewanie się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języku ojczystym 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na zdolności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rozumienia, wyrażania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interpretowania pojęć,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myśli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 uczuć, faktów i opinii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mowie i piśmie (rozumienie ze słuchu, mówienie, czytanie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pisanie) w odpowiednim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zakresie kontekstów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społecznych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kulturalnych.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3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464497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w zakresie wielojęzyczności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Porozumiewanie się w obcych językach wymaga również takich umiejętności, jak mediacja i rozumienie różnic kulturowych. Stopień opanowania języka przez daną osobę może być różny w przypadku czterech kompetencji językowych (rozumienie ze słuchu, mówienie, czytanie i pisanie) i poszczególnych języków oraz zależny od społecznego i kulturowego kontekstu osobistego, otoczenia oraz potrzeb lub zainteresowań danej osoby.</a:t>
            </a:r>
            <a:endParaRPr lang="pl-PL" altLang="pl-PL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649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53650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matematyczne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obejmują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umiejętność rozwijania i wykorzystywania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myślenia i postrzegania matematycznego 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celu rozwiązywania problemów wynikających 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codziennych sytuacji.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Istotne są zarówno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proces i działanie,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jak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wiedza, przy czym podstawę stanowi należyte opanowanie umiejętności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rozumowania matematycznego.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matematyczne obejmują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różnym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stopniu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zdolność i chęć wykorzystywania matematycznych sposobów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myślenia oraz prezentacji. 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6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</a:t>
            </a: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zakresie nauk przyrodniczych, technologii i inżynierii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odnoszą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się do zdolności i chęci wykorzystywania istniejącego zasobu wiedzy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metodologii do wyjaśniania świata przyrody,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celu formułowania pytań i wyciągania wniosków opartych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na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dowodach.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techniczne i inżynierskie obejmują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rozumienie zmian powodowanych przez działalność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ludzką.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21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92489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cyfrowe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obejmują pewne, 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krytyczne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odpowiedzialne korzystanie z 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technologii 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cyfrowych </a:t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interesowanie się nimi do celów uczenia się, pracy </a:t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udziału w społeczeństwie. Opierają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się one na podstawowych umiejętnościach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zakresie TIK: wykorzystywania komputerów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do uzyskiwania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oceny, przechowywania, tworzenia, prezentowania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wymiany informacji oraz do porozumiewania się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uczestnictwa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sieciach współpracy za pośrednictwem Internetu.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19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osobiste, społeczne i w zakresie umiejętności </a:t>
            </a: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uczenia się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Zdolność do autorefleksji, skutecznego zarządzania  czasem i informacjami, konstruktywnej pracy z innymi osobami, zachowania odporności oraz zarządzania własnym uczeniem się i karierą zawodową. Zdolność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pokonywania przeszkód w celu osiągnięcia powodzenia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uczeniu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się.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3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Umiejętność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uczenia się pozwala osobom nabyć umiejętność korzystania z wcześniejszych doświadczeń w uczeniu się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ogólnych doświadczeń życiowych w celu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wykorzystywania 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stosowania wiedzy i umiejętności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różnorodnych kontekstach – w domu, w pracy,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także w edukacji i szkoleniu.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Kluczowymi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czynnikami w rozwinięciu tej kompetencji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danej osoby są motywacja i wiara we własne możliwości.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648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="" xmlns:a16="http://schemas.microsoft.com/office/drawing/2014/main" id="{601AA355-F941-4B21-99FD-16F5AFB1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456051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032448"/>
          </a:xfrm>
        </p:spPr>
        <p:txBody>
          <a:bodyPr/>
          <a:lstStyle/>
          <a:p>
            <a:pPr marL="0" indent="0"/>
            <a:r>
              <a:rPr lang="pl-PL" sz="2400" dirty="0" smtClean="0"/>
              <a:t> definiuje </a:t>
            </a:r>
            <a:r>
              <a:rPr lang="pl-PL" sz="2400" dirty="0" smtClean="0"/>
              <a:t>pojęcie kompetencji;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 smtClean="0"/>
              <a:t>charakteryzuje </a:t>
            </a:r>
            <a:r>
              <a:rPr lang="pl-PL" sz="2400" dirty="0" smtClean="0"/>
              <a:t>kompetencje kluczowe zgodnie z </a:t>
            </a:r>
            <a:r>
              <a:rPr lang="pl-PL" sz="2400" dirty="0" smtClean="0"/>
              <a:t>Zaleceniem Parlamentu </a:t>
            </a:r>
            <a:r>
              <a:rPr lang="pl-PL" sz="2400" dirty="0" smtClean="0"/>
              <a:t>Europejskiego i Rady w sprawie kompetencji</a:t>
            </a:r>
          </a:p>
          <a:p>
            <a:pPr marL="0" indent="0">
              <a:buNone/>
            </a:pPr>
            <a:r>
              <a:rPr lang="pl-PL" sz="2400" dirty="0" smtClean="0"/>
              <a:t>kluczowych w procesie uczenia się przez całe życie;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 smtClean="0"/>
              <a:t>wykazuje znaczenie kompetencji kluczowych dla przygotowania dzieci i młodzieży do dorosłego życia i funkcjonowania </a:t>
            </a:r>
            <a:r>
              <a:rPr lang="pl-PL" sz="2400" dirty="0" smtClean="0"/>
              <a:t>na rynku </a:t>
            </a:r>
            <a:r>
              <a:rPr lang="pl-PL" sz="2400" dirty="0" smtClean="0"/>
              <a:t>pracy;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 smtClean="0"/>
              <a:t>analizuje zapisy prawa oświatowego, które regulują kwestie związane z rozwijaniem kompetencji kluczowych uczniów;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 smtClean="0"/>
              <a:t>dowodzi </a:t>
            </a:r>
            <a:r>
              <a:rPr lang="pl-PL" sz="2400" dirty="0" err="1" smtClean="0"/>
              <a:t>ponadprzedmiotowego</a:t>
            </a:r>
            <a:r>
              <a:rPr lang="pl-PL" sz="2400" dirty="0" smtClean="0"/>
              <a:t> i interdyscyplinarnego charakteru kompetencji kluczowych;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 smtClean="0"/>
              <a:t>opisuje rolę szkoły w kształtowaniu kompetencji kluczowych uczniów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19417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20481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</a:t>
            </a: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obywatelskie 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 zdolność działania jako odpowiedzialni obywatele oraz pełnego uczestnictwa w życiu. Przygotowanie  osób do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skutecznego i konstruktywnego uczestnictwa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życiu społecznym i zawodowym,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szczególnie </a:t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społeczeństwach charakteryzujących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się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coraz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większą różnorodnością, a także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wspólnego rozwiązywania konfliktów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razie potrzeby.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5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4847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w zakresie  przedsiębiorczości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zdolność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osoby do wcielania pomysłów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 czyn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. Obejmują one kreatywność, innowacyjność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podejmowanie ryzyka, a także zdolność do planowania przedsięwzięć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prowadzenia ich dla osiągnięcia zamierzonych celów.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Powinny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one obejmować świadomość wartości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etycznych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promować dobre zarządzanie.</a:t>
            </a:r>
          </a:p>
          <a:p>
            <a:pPr algn="ctr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124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032449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w zakresie  świadomości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ekspresji kulturalnej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 rozumienie sposobów kreatywnego  wyrażania                           i komunikowania pomysłów i znaczeń w różnych kulturach, za pomocą różnych rodzajów sztuki i innych form kulturalnych, oraz poszanowanie dla tego procesu.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2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392489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Kompetencje kluczowe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 dynamiczna kombinacja wiedzy,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umiejętności i postaw,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które osoba ucząca się musi rozwijać przez całe życie, począwszy od najmłodszych lat.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Zidentyfikowano trzy wyzwania w zakresie uczenia się przez całe życie: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różne podejścia do uczenia się i różne środowiska edukacyjne;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wspieranie nauczycieli i pozostałej kadry edukacyjnej;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ocenę i walidację rozwoju kompetencji.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1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programowa - 14.02.2017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Opis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wiadomości i umiejętności zdobytych przez ucznia w szkole podstawowej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przedstawiany        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języku efektów uczenia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45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5D33C90-3CA7-4775-BC46-6410CFAE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72" y="235900"/>
            <a:ext cx="8229600" cy="960852"/>
          </a:xfrm>
        </p:spPr>
        <p:txBody>
          <a:bodyPr/>
          <a:lstStyle/>
          <a:p>
            <a:r>
              <a:rPr lang="pl-PL" dirty="0"/>
              <a:t>FILM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73897E-D549-4604-A65F-CF8C2915F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608513"/>
          </a:xfrm>
        </p:spPr>
        <p:txBody>
          <a:bodyPr/>
          <a:lstStyle/>
          <a:p>
            <a:r>
              <a:rPr lang="pl-PL" dirty="0"/>
              <a:t>Film „Jak rozwijamy umiejętność uczenia się”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u="sng" dirty="0">
                <a:hlinkClick r:id="rId3"/>
              </a:rPr>
              <a:t>Z Małej Szkoły w Wielki Świat</a:t>
            </a:r>
            <a:endParaRPr lang="pl-PL" u="sng" dirty="0"/>
          </a:p>
          <a:p>
            <a:endParaRPr lang="pl-PL" u="sng" dirty="0"/>
          </a:p>
          <a:p>
            <a:endParaRPr lang="pl-PL" u="sng" dirty="0"/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>
                <a:hlinkClick r:id="rId4"/>
              </a:rPr>
              <a:t>https://www.youtube.com/watch?v=7wKqNB5TNcI</a:t>
            </a:r>
            <a:r>
              <a:rPr lang="pl-PL" dirty="0"/>
              <a:t> </a:t>
            </a:r>
          </a:p>
        </p:txBody>
      </p:sp>
      <p:pic>
        <p:nvPicPr>
          <p:cNvPr id="4" name="Multimedia online 3">
            <a:hlinkClick r:id="" action="ppaction://media"/>
            <a:extLst>
              <a:ext uri="{FF2B5EF4-FFF2-40B4-BE49-F238E27FC236}">
                <a16:creationId xmlns:a16="http://schemas.microsoft.com/office/drawing/2014/main" xmlns="" id="{3C6FFDAF-F5E8-4B24-8BA7-1C2B387C3EA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051720" y="1916832"/>
            <a:ext cx="446449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88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00067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II</a:t>
            </a:r>
            <a:endParaRPr lang="pl-PL" dirty="0"/>
          </a:p>
        </p:txBody>
      </p:sp>
      <p:sp>
        <p:nvSpPr>
          <p:cNvPr id="4" name="Symbol zastępczy zawartości 5">
            <a:extLst>
              <a:ext uri="{FF2B5EF4-FFF2-40B4-BE49-F238E27FC236}">
                <a16:creationId xmlns:a16="http://schemas.microsoft.com/office/drawing/2014/main" xmlns="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01005"/>
            <a:ext cx="8229600" cy="3648075"/>
          </a:xfrm>
        </p:spPr>
        <p:txBody>
          <a:bodyPr/>
          <a:lstStyle/>
          <a:p>
            <a:pPr lvl="0"/>
            <a:r>
              <a:rPr lang="pl-PL" sz="2000" dirty="0" smtClean="0"/>
              <a:t>Kompetencje rozumiane jako wiedza, umiejętności i </a:t>
            </a:r>
            <a:r>
              <a:rPr lang="pl-PL" sz="2000" dirty="0" smtClean="0"/>
              <a:t>postawy;</a:t>
            </a:r>
            <a:endParaRPr lang="pl-PL" sz="2000" dirty="0" smtClean="0"/>
          </a:p>
          <a:p>
            <a:pPr lvl="0"/>
            <a:r>
              <a:rPr lang="pl-PL" sz="2000" dirty="0" smtClean="0"/>
              <a:t>Kompetencje </a:t>
            </a:r>
            <a:r>
              <a:rPr lang="pl-PL" sz="2000" dirty="0" smtClean="0"/>
              <a:t>kluczowe w Zaleceniu Parlamentu Europejskiego i Rady – </a:t>
            </a:r>
            <a:r>
              <a:rPr lang="pl-PL" sz="2000" dirty="0" smtClean="0"/>
              <a:t>definicje;</a:t>
            </a:r>
            <a:endParaRPr lang="pl-PL" sz="2000" dirty="0" smtClean="0"/>
          </a:p>
          <a:p>
            <a:pPr lvl="0"/>
            <a:r>
              <a:rPr lang="pl-PL" sz="2000" dirty="0" smtClean="0"/>
              <a:t>Społeczne </a:t>
            </a:r>
            <a:r>
              <a:rPr lang="pl-PL" sz="2000" dirty="0" smtClean="0"/>
              <a:t>i cywilizacyjne przyczyny ustanowienia kompetencji kluczowych jako istotnych w procesie uczenia się przez </a:t>
            </a:r>
            <a:r>
              <a:rPr lang="pl-PL" sz="2000" dirty="0" smtClean="0"/>
              <a:t>całe życie;</a:t>
            </a:r>
            <a:endParaRPr lang="pl-PL" sz="2000" dirty="0" smtClean="0"/>
          </a:p>
          <a:p>
            <a:pPr lvl="0"/>
            <a:r>
              <a:rPr lang="pl-PL" sz="2000" dirty="0" smtClean="0"/>
              <a:t>Kompetencje </a:t>
            </a:r>
            <a:r>
              <a:rPr lang="pl-PL" sz="2000" dirty="0" smtClean="0"/>
              <a:t>kluczowe a rozwój intelektualny i psychomotoryczny </a:t>
            </a:r>
            <a:r>
              <a:rPr lang="pl-PL" sz="2000" dirty="0" smtClean="0"/>
              <a:t>dziecka;</a:t>
            </a:r>
            <a:endParaRPr lang="pl-PL" sz="2000" dirty="0" smtClean="0"/>
          </a:p>
          <a:p>
            <a:pPr lvl="0"/>
            <a:r>
              <a:rPr lang="pl-PL" sz="2000" dirty="0" smtClean="0"/>
              <a:t>Wpływ </a:t>
            </a:r>
            <a:r>
              <a:rPr lang="pl-PL" sz="2000" dirty="0" smtClean="0"/>
              <a:t>kompetencji kluczowych na sprawne funkcjonowanie dzieci w dorosłym życiu i na rynku </a:t>
            </a:r>
            <a:r>
              <a:rPr lang="pl-PL" sz="2000" dirty="0" smtClean="0"/>
              <a:t>pracy;</a:t>
            </a:r>
            <a:endParaRPr lang="pl-PL" sz="2000" dirty="0" smtClean="0"/>
          </a:p>
          <a:p>
            <a:pPr lvl="0"/>
            <a:r>
              <a:rPr lang="pl-PL" sz="2000" dirty="0" smtClean="0"/>
              <a:t>Kompetencje </a:t>
            </a:r>
            <a:r>
              <a:rPr lang="pl-PL" sz="2000" dirty="0" smtClean="0"/>
              <a:t>kluczowe w zapisach podstawy programowej oraz wymaganiach państwa wobec szkół i </a:t>
            </a:r>
            <a:r>
              <a:rPr lang="pl-PL" sz="2000" dirty="0" smtClean="0"/>
              <a:t>placówek;</a:t>
            </a:r>
            <a:endParaRPr lang="pl-PL" sz="2000" dirty="0" smtClean="0"/>
          </a:p>
          <a:p>
            <a:pPr lvl="0"/>
            <a:r>
              <a:rPr lang="pl-PL" sz="2000" dirty="0" err="1" smtClean="0"/>
              <a:t>Ponadprzedmiotowy</a:t>
            </a:r>
            <a:r>
              <a:rPr lang="pl-PL" sz="2000" dirty="0" smtClean="0"/>
              <a:t> </a:t>
            </a:r>
            <a:r>
              <a:rPr lang="pl-PL" sz="2000" dirty="0" smtClean="0"/>
              <a:t>charakter kompetencji </a:t>
            </a:r>
            <a:r>
              <a:rPr lang="pl-PL" sz="2000" dirty="0" smtClean="0"/>
              <a:t>kluczowych;</a:t>
            </a:r>
            <a:endParaRPr lang="pl-PL" sz="2000" dirty="0" smtClean="0"/>
          </a:p>
          <a:p>
            <a:pPr lvl="0"/>
            <a:r>
              <a:rPr lang="pl-PL" sz="2000" dirty="0" smtClean="0"/>
              <a:t>Rola </a:t>
            </a:r>
            <a:r>
              <a:rPr lang="pl-PL" sz="2000" dirty="0" smtClean="0"/>
              <a:t>różnych podmiotów środowiska szkolnego w kształtowaniu kompetencji kluczowych dzieci i </a:t>
            </a:r>
            <a:r>
              <a:rPr lang="pl-PL" sz="2000" dirty="0" smtClean="0"/>
              <a:t>młodzieży;</a:t>
            </a:r>
            <a:endParaRPr lang="pl-PL" sz="2000" dirty="0" smtClean="0"/>
          </a:p>
          <a:p>
            <a:pPr lvl="0"/>
            <a:r>
              <a:rPr lang="pl-PL" sz="2000" dirty="0" smtClean="0"/>
              <a:t>Zadania </a:t>
            </a:r>
            <a:r>
              <a:rPr lang="pl-PL" sz="2000" dirty="0" smtClean="0"/>
              <a:t>osoby wspomagającej szkoły w procesie kształtowania kompetencji kluczowych uczniów.</a:t>
            </a: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8490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04457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90488" algn="l"/>
              </a:tabLst>
            </a:pPr>
            <a:r>
              <a:rPr lang="pl-PL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Źródło: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90488" algn="l"/>
              </a:tabLst>
            </a:pPr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90488" algn="l"/>
              </a:tabLst>
            </a:pPr>
            <a:r>
              <a:rPr lang="pl-PL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„Kompetencje </a:t>
            </a:r>
            <a:r>
              <a:rPr lang="pl-PL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kluczowe w uczeniu się przez całe życie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90488" algn="l"/>
              </a:tabLst>
            </a:pPr>
            <a:r>
              <a:rPr lang="pl-PL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– europejskie ramy odniesienia”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90488" algn="l"/>
              </a:tabLst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Zalecenie 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dnia 22 maja 2018r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w sprawie kompetencji kluczowych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procesie uczenia się przez całe życie </a:t>
            </a:r>
            <a:r>
              <a:rPr lang="pl-PL" dirty="0" smtClean="0">
                <a:solidFill>
                  <a:srgbClr val="000000"/>
                </a:solidFill>
              </a:rPr>
              <a:t/>
            </a:r>
            <a:br>
              <a:rPr lang="pl-PL" dirty="0" smtClean="0">
                <a:solidFill>
                  <a:srgbClr val="000000"/>
                </a:solidFill>
              </a:rPr>
            </a:br>
            <a:r>
              <a:rPr lang="pl-PL" dirty="0" smtClean="0">
                <a:solidFill>
                  <a:srgbClr val="000000"/>
                </a:solidFill>
              </a:rPr>
              <a:t> </a:t>
            </a:r>
            <a:endParaRPr lang="pl-PL" dirty="0">
              <a:solidFill>
                <a:srgbClr val="00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075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48405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Kompetencja</a:t>
            </a:r>
            <a:r>
              <a:rPr lang="pl-PL" altLang="pl-PL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to właściwość, zakres działania, uprawnienie przysługujące na podstawie prawa; kompetentny to ktoś powołany, właściwy.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pl-PL" altLang="pl-PL" dirty="0">
              <a:solidFill>
                <a:srgbClr val="000000"/>
              </a:solidFill>
              <a:cs typeface="Arial" charset="0"/>
            </a:endParaRPr>
          </a:p>
          <a:p>
            <a:pPr marL="0" lvl="0" indent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Ilustrowana encyklopedia powszechna z 1937 roku.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8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Kompetencja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to zakres pełnomocnictw i uprawnień instytucji lub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osoby, natomiast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w drugim kontekście kompetencja to posiadanie wiedzy umożliwiające wydawanie sądu, wypowiadanie autorytatywnego zdania, zakres zagadnień, o których dana osoba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/>
            </a:r>
            <a:b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</a:b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może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wyrokować, gdyż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posiada odpowiednie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wiadomości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doświadczenie.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l-PL" altLang="pl-PL" dirty="0">
              <a:solidFill>
                <a:srgbClr val="000000"/>
              </a:solidFill>
              <a:cs typeface="Arial" charset="0"/>
            </a:endParaRPr>
          </a:p>
          <a:p>
            <a:pPr marL="0" lvl="0" indent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rgbClr val="000000"/>
                </a:solidFill>
                <a:cs typeface="Arial" charset="0"/>
              </a:rPr>
              <a:t>Słownik wyrazów obcych z 1961 </a:t>
            </a:r>
            <a:r>
              <a:rPr lang="pl-PL" altLang="pl-PL" sz="1400" dirty="0" smtClean="0">
                <a:solidFill>
                  <a:srgbClr val="000000"/>
                </a:solidFill>
                <a:cs typeface="Arial" charset="0"/>
              </a:rPr>
              <a:t>roku</a:t>
            </a:r>
            <a:endParaRPr lang="pl-PL" altLang="pl-PL" sz="1400" dirty="0">
              <a:solidFill>
                <a:srgbClr val="000000"/>
              </a:solidFill>
              <a:cs typeface="Arial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886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>
                <a:ea typeface="Arial"/>
                <a:cs typeface="Arial"/>
              </a:rPr>
              <a:t>Kompetencje kluczowe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92489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Kluczowe kompetencje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to te, których potrzebujemy do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: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samorealizacji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rozwoju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osobistego,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przyjmowania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aktywnej postawy obywatelskiej,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osiągania 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integracji społecznej,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zatrudnienia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852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Kompetencje kluczowe - definicja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556952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98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8020819" cy="428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30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917</Words>
  <Application>Microsoft Office PowerPoint</Application>
  <PresentationFormat>Pokaz na ekranie (4:3)</PresentationFormat>
  <Paragraphs>105</Paragraphs>
  <Slides>25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  Moduł II Kompetencje kluczowe w zaleceniu Parlamentu Europejskiego</vt:lpstr>
      <vt:lpstr>Cele (Uczestnik szkolenia):</vt:lpstr>
      <vt:lpstr>Struktura spotkania Moduł II</vt:lpstr>
      <vt:lpstr>Kompetencje kluczowe </vt:lpstr>
      <vt:lpstr>Kompetencje kluczowe </vt:lpstr>
      <vt:lpstr>Kompetencje kluczowe </vt:lpstr>
      <vt:lpstr>Kompetencje kluczowe </vt:lpstr>
      <vt:lpstr>Kompetencje kluczowe - definicja</vt:lpstr>
      <vt:lpstr>Slajd 9</vt:lpstr>
      <vt:lpstr>Kompetencje kluczowe </vt:lpstr>
      <vt:lpstr>Koła kompetencji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Kompetencje kluczowe </vt:lpstr>
      <vt:lpstr>Podstawa programowa - 14.02.2017 r.</vt:lpstr>
      <vt:lpstr>FILM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28</cp:revision>
  <dcterms:created xsi:type="dcterms:W3CDTF">2018-05-05T08:26:16Z</dcterms:created>
  <dcterms:modified xsi:type="dcterms:W3CDTF">2019-03-15T10:10:52Z</dcterms:modified>
</cp:coreProperties>
</file>