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90" r:id="rId5"/>
    <p:sldId id="257" r:id="rId6"/>
    <p:sldId id="259" r:id="rId7"/>
    <p:sldId id="260" r:id="rId8"/>
    <p:sldId id="258" r:id="rId9"/>
    <p:sldId id="261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3F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arenting.pl/portal/ksztaltowanie-postaw-ucznio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035549"/>
          </a:xfrm>
        </p:spPr>
        <p:txBody>
          <a:bodyPr/>
          <a:lstStyle/>
          <a:p>
            <a:r>
              <a:rPr lang="pl-PL" dirty="0" smtClean="0"/>
              <a:t>Moduł IV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982960"/>
          </a:xfrm>
        </p:spPr>
        <p:txBody>
          <a:bodyPr/>
          <a:lstStyle/>
          <a:p>
            <a:r>
              <a:rPr lang="pl-PL" sz="3600" b="1" dirty="0">
                <a:solidFill>
                  <a:srgbClr val="083F8A"/>
                </a:solidFill>
              </a:rPr>
              <a:t>Kształtowanie postaw innowacyjności, kreatywności i umiejętności pracy zespołowej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dirty="0" smtClean="0"/>
              <a:t>Kompetencje społeczne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3648405"/>
          </a:xfrm>
        </p:spPr>
        <p:txBody>
          <a:bodyPr/>
          <a:lstStyle/>
          <a:p>
            <a:pPr algn="just">
              <a:buNone/>
            </a:pPr>
            <a:r>
              <a:rPr lang="pl-PL" sz="2000" dirty="0" smtClean="0"/>
              <a:t>     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kompetencje osobowe, interpersonalne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międzykulturowe. Obejmują one cały zakres zachowań przygotowujących do skutecznego i konstruktywnego uczestnictwa w życiu społecznym i zawodowym oraz do rozwiązywania konfliktów, szczególnie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społeczeństwach wewnętrznie zróżnicowanych.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2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>Ramowy program szkolenia w zakresie wspomagania szkół w wychowaniu uczniów i kształtowaniu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/>
            </a:r>
            <a:b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</a:b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>u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>nich postaw innowacyjności, kreatywności oraz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>umiejętności pracy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>zespołowej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>.Materiał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>jest rozpowszechniany na zasadach wolnej licencji Creative </a:t>
            </a: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>Commons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imes New Roman"/>
              </a:rPr>
              <a:t> – Użycie niekomercyjne 3.0 Polska (CC-BY-NC).</a:t>
            </a:r>
          </a:p>
        </p:txBody>
      </p:sp>
    </p:spTree>
    <p:extLst>
      <p:ext uri="{BB962C8B-B14F-4D97-AF65-F5344CB8AC3E}">
        <p14:creationId xmlns="" xmlns:p14="http://schemas.microsoft.com/office/powerpoint/2010/main" val="33840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888099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3648405"/>
          </a:xfrm>
        </p:spPr>
        <p:txBody>
          <a:bodyPr/>
          <a:lstStyle/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odpowiedni styl życia – czyli jak zapewnić sobie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optymalny poziom zdrowia fizycznego i psychicznego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rozumienie zasad postępowania i reguł zachowań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ogólnie przyjętych w różnych społeczeństwach i środowiskach;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znajomość podstawowych pojęć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dotyczących osób, grup, organizacji zawodowych, społeczeństwa i kultury, równości płci i zapobiegania dyskryminacji. Konieczne jest rozumienie społeczno-ekonomicznych i wielokulturowych uwarunkowań społeczeństw europejskich, a także wzajemnego wpływu narodowej tożsamości kulturowej i tożsamości europejskiej.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39552" y="188640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83F8A"/>
                </a:solidFill>
              </a:rPr>
              <a:t>Kompetencje </a:t>
            </a:r>
            <a:r>
              <a:rPr lang="pl-PL" sz="3200" b="1" dirty="0" smtClean="0">
                <a:solidFill>
                  <a:srgbClr val="083F8A"/>
                </a:solidFill>
              </a:rPr>
              <a:t>społeczne. </a:t>
            </a:r>
          </a:p>
          <a:p>
            <a:r>
              <a:rPr lang="pl-PL" sz="3200" b="1" dirty="0" smtClean="0">
                <a:solidFill>
                  <a:srgbClr val="083F8A"/>
                </a:solidFill>
              </a:rPr>
              <a:t>Poziom </a:t>
            </a:r>
            <a:r>
              <a:rPr lang="pl-PL" sz="3200" b="1" dirty="0">
                <a:solidFill>
                  <a:srgbClr val="083F8A"/>
                </a:solidFill>
              </a:rPr>
              <a:t>wiedzy </a:t>
            </a:r>
          </a:p>
        </p:txBody>
      </p:sp>
    </p:spTree>
    <p:extLst>
      <p:ext uri="{BB962C8B-B14F-4D97-AF65-F5344CB8AC3E}">
        <p14:creationId xmlns="" xmlns:p14="http://schemas.microsoft.com/office/powerpoint/2010/main" val="25027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pl-PL" sz="3200" dirty="0" smtClean="0"/>
              <a:t>Kompetencje społeczne. </a:t>
            </a:r>
            <a:br>
              <a:rPr lang="pl-PL" sz="3200" dirty="0" smtClean="0"/>
            </a:br>
            <a:r>
              <a:rPr lang="pl-PL" sz="3200" dirty="0" smtClean="0"/>
              <a:t>Poziom umiejętności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3744417"/>
          </a:xfrm>
        </p:spPr>
        <p:txBody>
          <a:bodyPr/>
          <a:lstStyle/>
          <a:p>
            <a:pPr algn="just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konstruktywne porozumiewanie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się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 różnych środowiskach; 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wykazywanie się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tolerancją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wyrażanie i rozumienie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różnych punktów widzenia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negocjowanie połączone ze zdolnością do tworzenia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klimatu zaufania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okazywanie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empatii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Osoby z rozwiniętymi kompetencjami społecznymi powinny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radzić sobie ze stresem i frustracją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umieć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wyrażać te emocje  </a:t>
            </a:r>
            <a:b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konstruktywny sposób, a także rozróżniać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sferę osobistą  </a:t>
            </a:r>
            <a:b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zawodową. 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pPr algn="just">
              <a:buNone/>
            </a:pPr>
            <a:endParaRPr lang="pl-PL" sz="2050" b="1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79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/>
          <a:lstStyle/>
          <a:p>
            <a:r>
              <a:rPr lang="pl-PL" dirty="0" smtClean="0"/>
              <a:t>Kompetencje społeczne </a:t>
            </a:r>
            <a:br>
              <a:rPr lang="pl-PL" dirty="0" smtClean="0"/>
            </a:br>
            <a:r>
              <a:rPr lang="pl-PL" dirty="0" smtClean="0"/>
              <a:t>Wybrane postawy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648405"/>
          </a:xfrm>
        </p:spPr>
        <p:txBody>
          <a:bodyPr/>
          <a:lstStyle/>
          <a:p>
            <a:pPr marL="0" indent="0">
              <a:buNone/>
            </a:pPr>
            <a:endParaRPr lang="pl-PL" sz="2000" dirty="0" smtClean="0">
              <a:solidFill>
                <a:srgbClr val="083F8A"/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współpracy;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asertywności;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prawości;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szacunku (szanowania innych ludzi i siebie samego);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tolerancji (pokonywania uprzedzeń);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akceptacji różnic.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62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960107"/>
          </a:xfrm>
        </p:spPr>
        <p:txBody>
          <a:bodyPr/>
          <a:lstStyle/>
          <a:p>
            <a:r>
              <a:rPr lang="pl-PL" dirty="0" smtClean="0"/>
              <a:t>Kompetencje obywatelskie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648405"/>
          </a:xfrm>
        </p:spPr>
        <p:txBody>
          <a:bodyPr/>
          <a:lstStyle/>
          <a:p>
            <a:pPr algn="just"/>
            <a:endParaRPr lang="pl-PL" dirty="0" smtClean="0">
              <a:solidFill>
                <a:srgbClr val="083F8A"/>
              </a:solidFill>
            </a:endParaRPr>
          </a:p>
          <a:p>
            <a:pPr marL="0" indent="0" algn="just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Kompetencje obywatelskie przygotowują do aktywnego i demokratycznego uczestnictwa w życiu obywatelskim w oparciu o znajomość pojęć i struktur społeczno-politycznych. </a:t>
            </a:r>
          </a:p>
          <a:p>
            <a:pPr marL="0" indent="0" algn="just">
              <a:buNone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pPr marL="0" indent="0" algn="just">
              <a:buNone/>
            </a:pPr>
            <a:endParaRPr lang="pl-PL" dirty="0" smtClean="0">
              <a:solidFill>
                <a:srgbClr val="083F8A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81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pl-PL" dirty="0" smtClean="0"/>
              <a:t>Kompetencje obywatelskie</a:t>
            </a:r>
            <a:br>
              <a:rPr lang="pl-PL" dirty="0" smtClean="0"/>
            </a:br>
            <a:r>
              <a:rPr lang="pl-PL" dirty="0" smtClean="0"/>
              <a:t>Wiedza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648405"/>
          </a:xfrm>
        </p:spPr>
        <p:txBody>
          <a:bodyPr/>
          <a:lstStyle/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znajomości pojęć takich jak: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demokracja, sprawiedliwość, równość, obywatelstwo i prawa obywatelskie;</a:t>
            </a:r>
          </a:p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wiedza na temat współczesnych wydarzeń oraz historii – narodowej, europejskiej i światowej;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znajomość zasad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integracji europejskiej oraz struktur UE </a:t>
            </a:r>
            <a:b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ich głównymi celami i wartościami; </a:t>
            </a:r>
          </a:p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świadomość zróżnicowania tożsamości kulturowych </a:t>
            </a:r>
            <a:b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Europie.</a:t>
            </a:r>
          </a:p>
          <a:p>
            <a:endParaRPr lang="pl-PL" sz="2000" b="1" dirty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</a:p>
          <a:p>
            <a:pPr marL="0" indent="0">
              <a:buNone/>
            </a:pPr>
            <a:endParaRPr lang="pl-PL" sz="2000" b="1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841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pl-PL" dirty="0" smtClean="0"/>
              <a:t>Kompetencje obywatelskie </a:t>
            </a:r>
            <a:br>
              <a:rPr lang="pl-PL" dirty="0" smtClean="0"/>
            </a:br>
            <a:r>
              <a:rPr lang="pl-PL" dirty="0" smtClean="0"/>
              <a:t>Umiejętności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744417"/>
          </a:xfrm>
        </p:spPr>
        <p:txBody>
          <a:bodyPr/>
          <a:lstStyle/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efektywne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zaangażowanie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wraz z innymi ludźmi w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działania publiczne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algn="just"/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okazywanie solidarności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zainteresowania rozwiązywaniem problemów stojących przed lokalnymi i szerszymi społecznościami; 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krytyczna i twórcza refleksja oraz konstruktywne uczestnictwo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działaniach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społeczności lokalnych i sąsiedzkich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 także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procesach podejmowania decyzji na wszystkich poziomach: lokalnym, krajowym i europejskim, szczególnie w drodze głosowania.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pPr algn="just"/>
            <a:endParaRPr lang="pl-PL" sz="20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96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44083"/>
          </a:xfrm>
        </p:spPr>
        <p:txBody>
          <a:bodyPr/>
          <a:lstStyle/>
          <a:p>
            <a:r>
              <a:rPr lang="pl-PL" dirty="0" smtClean="0"/>
              <a:t>Kompetencje społeczne i obywatelskie</a:t>
            </a:r>
            <a:endParaRPr lang="pl-PL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176464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związane są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z:</a:t>
            </a: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przygotowaniem młodego człowieka do życia w społeczeństwie zróżnicowanym kulturowo, komunikującego się z nim otwarcie, </a:t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ciekawością poznawczą, tolerancją, empatią;</a:t>
            </a: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zaopatrzeniem młodego człowieka w pełnię rozumienia jego roli </a:t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społeczeństwie wraz z prawami i obowiązkami; </a:t>
            </a: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zorientowaniem ucznia na wrażliwość, uważność i opiekę nad wspólną przestrzenią ludzi, którą jest ulica, dzielnica, wieś, miasto, kraj, kontynent, świat; </a:t>
            </a: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zaangażowaniem ucznia w życie wspólnoty przez jego uczestnictwo </a:t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strukturach demokratycznych i życiu kulturalnym;</a:t>
            </a:r>
          </a:p>
          <a:p>
            <a:pPr>
              <a:buNone/>
            </a:pPr>
            <a:endParaRPr lang="pl-PL" sz="12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E. Marciniak-Kulka, O. </a:t>
            </a:r>
            <a:r>
              <a:rPr lang="pl-P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Neyman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J. Wysocka, Wspomaganie szkół w kształtowaniu kompetencji: innowacyjność, kreatywność i praca zespołowa uczniów, wyd. ORE, Warszawa 2017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8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44083"/>
          </a:xfrm>
        </p:spPr>
        <p:txBody>
          <a:bodyPr/>
          <a:lstStyle/>
          <a:p>
            <a:r>
              <a:rPr lang="pl-PL" dirty="0" smtClean="0"/>
              <a:t>Kompetencje społeczne i obywatelskie</a:t>
            </a:r>
            <a:endParaRPr lang="pl-PL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176464"/>
          </a:xfrm>
        </p:spPr>
        <p:txBody>
          <a:bodyPr/>
          <a:lstStyle/>
          <a:p>
            <a:pPr marL="0" indent="0" algn="just">
              <a:buNone/>
            </a:pPr>
            <a:endParaRPr lang="pl-PL" sz="1950" dirty="0" smtClean="0">
              <a:solidFill>
                <a:srgbClr val="083F8A"/>
              </a:solidFill>
            </a:endParaRPr>
          </a:p>
          <a:p>
            <a:pPr marL="0" indent="0" algn="just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związane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są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z:</a:t>
            </a:r>
          </a:p>
          <a:p>
            <a:pPr algn="just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przekonaniem ucznia do dbania o siebie w wymiarze fizycznym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psychicznym, rozumianymi jako całokształt dobra osobistego i wartości wspólnej;</a:t>
            </a:r>
          </a:p>
          <a:p>
            <a:pPr algn="just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zaangażowaniem ucznia w życie wspólnoty przez jego uczestnictwo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strukturach demokratycznych i życiu kulturalnym; </a:t>
            </a:r>
          </a:p>
          <a:p>
            <a:pPr algn="just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przekonaniem ucznia do dbania o siebie w wymiarze fizycznym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psychicznym, rozumianymi jako całokształt dobra osobistego i wartości wspólnej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r">
              <a:buNone/>
            </a:pPr>
            <a:endParaRPr lang="pl-PL" sz="12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0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pl-PL" dirty="0" smtClean="0"/>
              <a:t>Kompetencja inicjatywności </a:t>
            </a:r>
            <a:br>
              <a:rPr lang="pl-PL" dirty="0" smtClean="0"/>
            </a:br>
            <a:r>
              <a:rPr lang="pl-PL" dirty="0" smtClean="0"/>
              <a:t>i przedsiębiorczości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3648405"/>
          </a:xfrm>
        </p:spPr>
        <p:txBody>
          <a:bodyPr/>
          <a:lstStyle/>
          <a:p>
            <a:pPr marL="0" indent="0" algn="just">
              <a:buNone/>
            </a:pPr>
            <a:endParaRPr lang="pl-PL" sz="2400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rozumiane są jako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umiejętność wcielania pomysłów </a:t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czyn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Obejmują one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kreatywność, innowacyjność </a:t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podejmowanie ryzyka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 także zdolność do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planowania działań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prowadzenia ich z zamiarem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osiągnięcia wytyczonych celów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Inicjatywność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przedsiębiorczość są związane ze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świadomością wartości etycznych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 powinny promować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dobre zarządzanie.</a:t>
            </a: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Ramowy program szkolenia w zakresie wspomagania szkół w wychowaniu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uczniów i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kształtowaniu u nich postaw innowacyjności, kreatywności oraz umiejętności pracy zespołowej Materiał jest rozpowszechniany na zasadach wolnej licencji Creative </a:t>
            </a: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Commons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Użycie niekomercyjne 3.0 Polska (CC-BY-NC).</a:t>
            </a:r>
          </a:p>
          <a:p>
            <a:pPr marL="0" indent="0" algn="just">
              <a:buNone/>
            </a:pPr>
            <a:endParaRPr lang="pl-PL" sz="2400" b="1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9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400" b="0" dirty="0" smtClean="0"/>
              <a:t>(Uczestnik szkolenia)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48405"/>
          </a:xfrm>
        </p:spPr>
        <p:txBody>
          <a:bodyPr/>
          <a:lstStyle/>
          <a:p>
            <a:pPr lvl="0"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charakteryzuje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postawy innowacyjności, kreatywności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pracy zespołowej adekwatnie do potrzeb rozwojowych uczniów I etapu edukacyjnego;</a:t>
            </a:r>
          </a:p>
          <a:p>
            <a:pPr lvl="0" algn="just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wyjaśnia znaczenie postaw innowacyjności, kreatywności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pracy zespołowej kształtowanych na I etapie edukacyjnym w procesie edukacji szkolnej i w dorosłym życiu;</a:t>
            </a:r>
          </a:p>
          <a:p>
            <a:pPr lvl="0" algn="just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identyfikuje zadania szkoły związane z wychowaniem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kształtowaniem postaw u dzieci w wieku wczesnoszkolnym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19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964488" cy="1143000"/>
          </a:xfrm>
        </p:spPr>
        <p:txBody>
          <a:bodyPr/>
          <a:lstStyle/>
          <a:p>
            <a:r>
              <a:rPr lang="pl-PL" dirty="0" smtClean="0"/>
              <a:t>Kompetencja inicjatywności </a:t>
            </a:r>
            <a:br>
              <a:rPr lang="pl-PL" dirty="0" smtClean="0"/>
            </a:br>
            <a:r>
              <a:rPr lang="pl-PL" dirty="0" smtClean="0"/>
              <a:t>i przedsiębiorczości</a:t>
            </a:r>
            <a:br>
              <a:rPr lang="pl-PL" dirty="0" smtClean="0"/>
            </a:br>
            <a:r>
              <a:rPr lang="pl-PL" dirty="0" smtClean="0"/>
              <a:t>Wiedza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648405"/>
          </a:xfrm>
        </p:spPr>
        <p:txBody>
          <a:bodyPr/>
          <a:lstStyle/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identyfikowania dostępnych możliwości działań osobistych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znajomością zagadnień dotyczących: </a:t>
            </a:r>
          </a:p>
          <a:p>
            <a:pPr lvl="1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pracy i życia ludzi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(rozumienie zasad funkcjonowania gospodarki,   szanse i wyzwań stojących przed pracodawcami  i organizacjami);</a:t>
            </a:r>
          </a:p>
          <a:p>
            <a:pPr lvl="1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zagadnień etycznych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odnoszących się do przedsiębiorstw oraz tego, w jaki sposób mogą one dokonać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pozytywnych zmian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np. przez sprawiedliwy handel lub przedsięwzięcia społeczne. 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481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pl-PL" dirty="0" smtClean="0"/>
              <a:t>Kompetencja inicjatywności </a:t>
            </a:r>
            <a:br>
              <a:rPr lang="pl-PL" dirty="0" smtClean="0"/>
            </a:br>
            <a:r>
              <a:rPr lang="pl-PL" dirty="0" smtClean="0"/>
              <a:t>i przedsiębiorczości</a:t>
            </a:r>
            <a:br>
              <a:rPr lang="pl-PL" dirty="0" smtClean="0"/>
            </a:br>
            <a:r>
              <a:rPr lang="pl-PL" dirty="0" smtClean="0"/>
              <a:t>Umiejętności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48405"/>
          </a:xfrm>
        </p:spPr>
        <p:txBody>
          <a:bodyPr/>
          <a:lstStyle/>
          <a:p>
            <a:pPr algn="just"/>
            <a:endParaRPr lang="pl-PL" sz="2400" b="1" dirty="0" smtClean="0">
              <a:solidFill>
                <a:srgbClr val="083F8A"/>
              </a:solidFill>
            </a:endParaRPr>
          </a:p>
          <a:p>
            <a:pPr algn="just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proaktywne zarządzanie projektami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skuteczna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reprezentacja i negocjacje;</a:t>
            </a:r>
          </a:p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umiejętność pracy indywidualnej i zespołowej;</a:t>
            </a:r>
          </a:p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ocena i identyfikacja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własnych mocnych i słabych stron;</a:t>
            </a:r>
          </a:p>
          <a:p>
            <a:pPr algn="just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ocena ryzyka i podejmowania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 w uzasadnionych wypadkach. </a:t>
            </a: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pPr algn="just"/>
            <a:endParaRPr lang="pl-PL" sz="24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23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/>
          <a:lstStyle/>
          <a:p>
            <a:r>
              <a:rPr lang="pl-PL" dirty="0" smtClean="0"/>
              <a:t>Kompetencja inicjatywności </a:t>
            </a:r>
            <a:br>
              <a:rPr lang="pl-PL" dirty="0" smtClean="0"/>
            </a:br>
            <a:r>
              <a:rPr lang="pl-PL" dirty="0" smtClean="0"/>
              <a:t>i przedsiębiorczości</a:t>
            </a:r>
            <a:br>
              <a:rPr lang="pl-PL" dirty="0" smtClean="0"/>
            </a:br>
            <a:r>
              <a:rPr lang="pl-PL" dirty="0" smtClean="0"/>
              <a:t>Wybrane postawy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48405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Inicjatywności,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Aktywności,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Niezależności,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Innowacyjności.</a:t>
            </a:r>
          </a:p>
          <a:p>
            <a:pPr marL="0" indent="0" algn="r">
              <a:buNone/>
            </a:pPr>
            <a:endParaRPr lang="pl-PL" sz="1200" dirty="0" smtClean="0">
              <a:solidFill>
                <a:srgbClr val="083F8A"/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endParaRPr lang="pl-PL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21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sz="3200" dirty="0" smtClean="0"/>
              <a:t>Rozwój kompetencji innowacyjności </a:t>
            </a:r>
            <a:br>
              <a:rPr lang="pl-PL" sz="3200" dirty="0" smtClean="0"/>
            </a:br>
            <a:r>
              <a:rPr lang="pl-PL" sz="3200" dirty="0" smtClean="0"/>
              <a:t>i przedsiębiorczości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3960440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Związane są z:</a:t>
            </a: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upodmiotowieniem młodego człowieka i zakorzenieniem jego rozwoju na gruncie aktywności i samorealizacji; </a:t>
            </a: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wspieraniem rozwoju osobistego ucznia, kształtowaniem jego postaw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kontekście wartości etycznych i dobra wspólnego; </a:t>
            </a: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przygotowaniem ucznia do uczenia się interdyscyplinarnego jako źródła kreatywności; </a:t>
            </a: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zaangażowaniem ucznia w funkcjonalne wykorzystanie wiedzy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umiejętności, zderzenie ich z wyzwaniami rzeczywistości (współczesnego świata); </a:t>
            </a: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inspirowaniem ucznia do poszukiwania nowatorskich rozwiązań, wyrażania w nich swojej niepokorności i pokoleniowego buntu.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E. Marciniak-Kulka, O. </a:t>
            </a: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Neyman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J. Wysocka, Wspomaganie szkół w kształtowaniu kompetencji :innowacyjność, kreatywność i praca zespołowa uczniów, wyd. ORE, Warszawa 2017</a:t>
            </a:r>
          </a:p>
          <a:p>
            <a:pPr marL="0" indent="0">
              <a:buNone/>
            </a:pPr>
            <a:endParaRPr lang="pl-PL" sz="18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16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Kompetencja świadomości i ekspresji kulturalnej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648405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polega na docenianiu znaczenia twórczego wyrażania idei, doświadczeń i uczuć za pośrednictwem różnych środków wyrazu, w tym muzyki, literatury, sztuk wizualnych i teatralnych.</a:t>
            </a:r>
          </a:p>
          <a:p>
            <a:pPr marL="0" indent="0" algn="just">
              <a:buNone/>
            </a:pPr>
            <a:endParaRPr lang="pl-PL" dirty="0">
              <a:solidFill>
                <a:srgbClr val="083F8A"/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Ramowy program szkolenia w zakresie wspomagania szkół w wychowaniu uczniów i kształtowaniu u nich postaw innowacyjności, kreatywności oraz umiejętności pracy zespołowej Materiał jest rozpowszechniany na zasadach wolnej licencji Creative </a:t>
            </a:r>
            <a:r>
              <a:rPr 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Commons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Użycie niekomercyjne 3.0 Polska (CC-BY-NC)</a:t>
            </a:r>
          </a:p>
        </p:txBody>
      </p:sp>
    </p:spTree>
    <p:extLst>
      <p:ext uri="{BB962C8B-B14F-4D97-AF65-F5344CB8AC3E}">
        <p14:creationId xmlns="" xmlns:p14="http://schemas.microsoft.com/office/powerpoint/2010/main" val="11476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l-PL" dirty="0" smtClean="0"/>
              <a:t>Kompetencja świadomości i ekspresji kulturalnej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3648405"/>
          </a:xfrm>
        </p:spPr>
        <p:txBody>
          <a:bodyPr/>
          <a:lstStyle/>
          <a:p>
            <a:pPr marL="0" indent="0">
              <a:buNone/>
            </a:pPr>
            <a:endParaRPr lang="pl-PL" dirty="0" smtClean="0">
              <a:solidFill>
                <a:srgbClr val="083F8A"/>
              </a:solidFill>
            </a:endParaRPr>
          </a:p>
          <a:p>
            <a:pPr marL="0" indent="0" algn="just">
              <a:buNone/>
            </a:pPr>
            <a:r>
              <a:rPr lang="pl-PL" dirty="0" smtClean="0"/>
              <a:t>Wiedza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temat:</a:t>
            </a:r>
          </a:p>
          <a:p>
            <a:pPr marL="361950" lvl="1" indent="-361950"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lokalnego, narodowego i europejskiego </a:t>
            </a:r>
            <a:r>
              <a:rPr lang="pl-P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dziedzictwa kulturowego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oraz jego miejsca w świecie;</a:t>
            </a:r>
          </a:p>
          <a:p>
            <a:pPr marL="361950" lvl="1" indent="-361950">
              <a:buFont typeface="Arial" pitchFamily="34" charset="0"/>
              <a:buChar char="•"/>
            </a:pPr>
            <a:r>
              <a:rPr lang="pl-P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językowo-kulturowego zróżnicowania Europy </a:t>
            </a:r>
            <a:br>
              <a:rPr lang="pl-P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innych regionów świata;</a:t>
            </a:r>
          </a:p>
          <a:p>
            <a:pPr marL="361950" lvl="1" indent="-361950"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znaczenia </a:t>
            </a:r>
            <a:r>
              <a:rPr lang="pl-P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czynników estetycznych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życiu codziennym.</a:t>
            </a:r>
          </a:p>
          <a:p>
            <a:pPr marL="6350" lvl="1" indent="0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" lvl="1" indent="0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" lvl="1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815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pl-PL" dirty="0" smtClean="0"/>
              <a:t>Kompetencja świadomości i ekspresji kulturalnej. Umiejętności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648405"/>
          </a:xfrm>
        </p:spPr>
        <p:txBody>
          <a:bodyPr/>
          <a:lstStyle/>
          <a:p>
            <a:endParaRPr lang="pl-PL" sz="2200" b="1" dirty="0" smtClean="0">
              <a:solidFill>
                <a:srgbClr val="083F8A"/>
              </a:solidFill>
            </a:endParaRPr>
          </a:p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wrażliwość i przyjemność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płynącą z odbioru dzieł sztuki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widowisk;</a:t>
            </a:r>
          </a:p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wyrażanie siebie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 pomocą różnorodnych środków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wykorzystaniem wrodzonych zdolności;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umiejętność odnoszenie własnego punktu widzenia w zakresie twórczości i ekspresji do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opinii innych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rozpoznawanie i wykorzystywanie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społecznych </a:t>
            </a:r>
            <a:b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ekonomicznych szans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działalności związanej z kulturą.</a:t>
            </a:r>
          </a:p>
          <a:p>
            <a:pPr marL="0" indent="0">
              <a:buNone/>
            </a:pPr>
            <a:endParaRPr lang="pl-PL" sz="1200" dirty="0" smtClean="0">
              <a:solidFill>
                <a:srgbClr val="083F8A"/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pPr algn="just"/>
            <a:endParaRPr lang="pl-PL" sz="22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5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974981"/>
          </a:xfrm>
        </p:spPr>
        <p:txBody>
          <a:bodyPr/>
          <a:lstStyle/>
          <a:p>
            <a:r>
              <a:rPr lang="pl-PL" dirty="0" smtClean="0"/>
              <a:t>Kompetencja świadomości i ekspresji kulturalnej. Wybrane postawy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szacunku;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otwartości wobec różnych form ekspresji kulturalnej;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kreatywności;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dbałości o  zdolności estetyczne przez ekspresję za pomocą środków artystycznych;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aktywności w życiu kulturalnym.</a:t>
            </a:r>
          </a:p>
          <a:p>
            <a:pPr algn="r"/>
            <a:endParaRPr lang="pl-PL" sz="1200" dirty="0" smtClean="0">
              <a:solidFill>
                <a:srgbClr val="083F8A"/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rgbClr val="083F8A"/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endParaRPr lang="pl-PL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62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pl-PL" dirty="0" smtClean="0"/>
              <a:t>Kompetencja świadomości i ekspresji kulturalnej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związana jest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z: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zaangażowaniem ucznia w rozumienie świata wartości kultury;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wsparciem dla ucznia w poszukiwaniu tożsamości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świadomości własnej indywidualności; 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wykorzystaniem kultury do wzbogacenia umiejętności komunikacyjnych ucznia i argumentacyjnego wyrażania własnych poglądów;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rozwijaniem w uczniu twórczych umiejętności, zdolności abstrakcyjnego myślenia i intelektualnej ekspresji.</a:t>
            </a: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E. Marciniak-Kulka, O. </a:t>
            </a: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Neyman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J. Wysocka, Wspomaganie szkół w kształtowaniu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kompetencji: innowacyjność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kreatywność i praca zespołowa uczniów, wyd. ORE, Warszawa 2017</a:t>
            </a:r>
          </a:p>
          <a:p>
            <a:endParaRPr lang="pl-PL" sz="1200" dirty="0">
              <a:solidFill>
                <a:srgbClr val="083F8A"/>
              </a:solidFill>
            </a:endParaRPr>
          </a:p>
          <a:p>
            <a:endParaRPr lang="pl-PL" sz="20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07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72075"/>
          </a:xfrm>
        </p:spPr>
        <p:txBody>
          <a:bodyPr/>
          <a:lstStyle/>
          <a:p>
            <a:r>
              <a:rPr lang="pl-PL" dirty="0" smtClean="0"/>
              <a:t>Specyfika kształtowania postaw na </a:t>
            </a:r>
            <a:br>
              <a:rPr lang="pl-PL" dirty="0" smtClean="0"/>
            </a:br>
            <a:r>
              <a:rPr lang="pl-PL" dirty="0" smtClean="0"/>
              <a:t>I etapie edukacyjnym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4248473"/>
          </a:xfrm>
        </p:spPr>
        <p:txBody>
          <a:bodyPr/>
          <a:lstStyle/>
          <a:p>
            <a:endParaRPr lang="pl-PL" sz="2000" dirty="0" smtClean="0"/>
          </a:p>
          <a:p>
            <a:pPr>
              <a:buNone/>
            </a:pPr>
            <a:r>
              <a:rPr lang="pl-PL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Rozwój dziecka w wieku wczesnoszkolnym a rozwój kompetencji</a:t>
            </a:r>
          </a:p>
          <a:p>
            <a:pPr marL="0" indent="0" algn="just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 stanowią podstawę do odkrywania własnych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możliwości, sensu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postępowania oraz rozwoju samodzielności działania i myślenia (gotowość do kreatywności i innowacyjności).</a:t>
            </a:r>
          </a:p>
          <a:p>
            <a:pPr marL="0" indent="0" algn="just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naturalnych potrzeb dzieci w wieku wczesnoszkolnym należy także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podejmowanie działań twórczych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(kreatywność). Ten rodzaj aktywności ma na celu określenie granic sprawczości ucznia. Pod tym względem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postawa kreatywna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stanowi jeden z kluczowych czynników kształtujących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samoocenę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młodej osoby oraz jej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poczucie kompetencji.</a:t>
            </a: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77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3648405"/>
          </a:xfrm>
        </p:spPr>
        <p:txBody>
          <a:bodyPr/>
          <a:lstStyle/>
          <a:p>
            <a:pPr lvl="0"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wskazuje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obszary pracy szkoły, w ramach których kształtowane są postawy uczniów na I etapie edukacyjnym;</a:t>
            </a:r>
          </a:p>
          <a:p>
            <a:pPr lvl="0" algn="just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określa kierunki działań na rzecz kształtowania postaw innowacyjności, kreatywności i umiejętności pracy zespołowej na I etapie edukacyjnym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oparciu o zapisy prawa: podstawę programową kształcenia ogólnego, wymagania państwa wobec szkół i placówek oraz przepisy dotyczące pomocy psychologiczno-pedagogicznej.</a:t>
            </a:r>
          </a:p>
        </p:txBody>
      </p:sp>
    </p:spTree>
    <p:extLst>
      <p:ext uri="{BB962C8B-B14F-4D97-AF65-F5344CB8AC3E}">
        <p14:creationId xmlns="" xmlns:p14="http://schemas.microsoft.com/office/powerpoint/2010/main" val="12679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pl-PL" sz="2800" dirty="0" smtClean="0"/>
              <a:t>Rozwój dziecka a zmiany w kontekście kształtowania postaw innowacyjności, kreatywności i umiejętności pracy zespołowej u dzieci na I etapie edukacyjnym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864428"/>
          </a:xfrm>
        </p:spPr>
        <p:txBody>
          <a:bodyPr/>
          <a:lstStyle/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transformacja działań w kierunku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współdziałania i większej samodzielności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(kreatywność i innowacyjność);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pojawienie się nowej formy aktywności, jaką jest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intencjonalne (nie spontaniczne) uczenie się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zwiększenie stopnia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kontroli poznawczej i refleksyjności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(innowacyjność); </a:t>
            </a:r>
          </a:p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wzrost kompetencji interpersonalnych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związanych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rozszerzaniem się świata społecznego dziecka (praca zespołowa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</a:t>
            </a: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404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pl-PL" dirty="0" smtClean="0"/>
              <a:t>Struktura spotkania MODUŁ </a:t>
            </a:r>
            <a:r>
              <a:rPr lang="pl-PL" dirty="0" smtClean="0"/>
              <a:t>IV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3648405"/>
          </a:xfrm>
        </p:spPr>
        <p:txBody>
          <a:bodyPr/>
          <a:lstStyle/>
          <a:p>
            <a:pPr lvl="0" algn="just"/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Definicja pojęcia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postawy;</a:t>
            </a:r>
            <a:endParaRPr lang="pl-P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algn="just"/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Praca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zespołowa, kreatywność i innowacyjność jako składowe kompetencji społecznych i obywatelskich,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inicjatywności i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przedsiębiorczości oraz świadomości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ekspresji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kulturalnej;</a:t>
            </a:r>
            <a:endParaRPr lang="pl-P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algn="just"/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Potrzeby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rozwojowe uczniów I etapu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edukacyjnego;</a:t>
            </a:r>
          </a:p>
          <a:p>
            <a:pPr lvl="0" algn="just"/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Zadania szkoły w zakresie kształtowania postaw w oparciu o zapisy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prawa;</a:t>
            </a:r>
          </a:p>
          <a:p>
            <a:pPr lvl="0" algn="just"/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Profil kompetencyjny ucznia/nauczyciela jako kierunek rozwoju szkoły w zakresie wychowania i kształtowania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postaw;</a:t>
            </a:r>
            <a:endParaRPr lang="pl-P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algn="just"/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Obszary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pracy szkoły istotne dla kształtowania postaw uczniów w wieku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wczesnoszkolnym;</a:t>
            </a:r>
          </a:p>
          <a:p>
            <a:pPr lvl="0" algn="just"/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Sposoby kształtowania postaw uczniów na I etapie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edukacyjnym;</a:t>
            </a:r>
          </a:p>
          <a:p>
            <a:pPr lvl="0" algn="just"/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Rola nauczyciela w kształtowaniu postaw uczniów w wieku wczesnego dorastania – od mediatora do </a:t>
            </a:r>
            <a:r>
              <a:rPr lang="pl-P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facylitatora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0" algn="just"/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Wskaźniki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świadczące o potrzebie szkoły w zakresie wychowania i kształtowania postaw w odniesieniu do wyników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badań nad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strategiami skutecznego uczenia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się.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79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pl-PL" dirty="0" smtClean="0"/>
              <a:t>Postawa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032448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„Postawę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definiujemy jako sumaryczną ocenę dowolnego obiektu, o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którym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daje się pomyśleć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Obiektem postawy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może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być każda rzecz, którą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dana osoba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rozróżnia lub o której myśli, czy to konkretna (na przykład pizza), czy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abstrakcyjna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(na przykład wolność słowa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rzecz nieożywiona (na przykład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samochód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sportowy), osoba (na przykład Slobodan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Milośević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ja sam) lub też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grupa (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przykład politycy konserwatywni, cudzoziemcy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)”.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Postawy i zmiana postaw,  Gerd </a:t>
            </a: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Bóhner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Michaela Wanke,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Gdańskie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Wydawnictwo Psychologiczne,  Gdańsk 2004</a:t>
            </a:r>
          </a:p>
          <a:p>
            <a:pPr marL="0" indent="0" algn="ctr">
              <a:buNone/>
            </a:pPr>
            <a:endParaRPr lang="pl-PL" sz="24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03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744083"/>
          </a:xfrm>
        </p:spPr>
        <p:txBody>
          <a:bodyPr/>
          <a:lstStyle/>
          <a:p>
            <a:r>
              <a:rPr lang="pl-PL" dirty="0" smtClean="0"/>
              <a:t>Postawa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104457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Postawy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mogą służyć wyższym potrzebom psychologicznym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takim jak wyrażanie wartości, przystosowanie społeczne, redukcja zagrożenia ego lub redukcja konfliktu wewnętrznego.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sama postawa może spełniać różne funkcje dla różnych ludzi albo dla tej samej osoby, jednak w różnym czasie. I oczywiście, ta sama osoba może mieć różne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postawy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pełniące różne funkcje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różnym czasie. </a:t>
            </a:r>
            <a:endParaRPr lang="pl-PL" sz="1200" dirty="0">
              <a:solidFill>
                <a:srgbClr val="083F8A"/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</a:t>
            </a:r>
            <a:r>
              <a:rPr lang="pl-PL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Postawy i zmiana postaw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 Gerd </a:t>
            </a: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Bóhner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Michaela Wanke, Gdańskie Wydawnictwo Psychologiczne,  Gdańsk 2004</a:t>
            </a:r>
          </a:p>
        </p:txBody>
      </p:sp>
    </p:spTree>
    <p:extLst>
      <p:ext uri="{BB962C8B-B14F-4D97-AF65-F5344CB8AC3E}">
        <p14:creationId xmlns="" xmlns:p14="http://schemas.microsoft.com/office/powerpoint/2010/main" val="25047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pl-PL" dirty="0" smtClean="0"/>
              <a:t>Postawa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64840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Postawy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odgrywają ważną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rolę, ponieważ…</a:t>
            </a:r>
          </a:p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wpływają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zachowanie (własne 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innych), </a:t>
            </a:r>
          </a:p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wpływają na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przetwarzanie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informacji, </a:t>
            </a:r>
          </a:p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kształtują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kontakty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społeczne, </a:t>
            </a:r>
          </a:p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stanowią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część własnego Ja danej osoby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</a:t>
            </a:r>
            <a:r>
              <a:rPr lang="pl-PL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Postawy i zmiana postaw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 Gerd </a:t>
            </a: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Bóhner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Michaela Wanke, Gdańskie Wydawnictwo Psychologiczne,  Gdańsk 2004</a:t>
            </a:r>
          </a:p>
        </p:txBody>
      </p:sp>
    </p:spTree>
    <p:extLst>
      <p:ext uri="{BB962C8B-B14F-4D97-AF65-F5344CB8AC3E}">
        <p14:creationId xmlns="" xmlns:p14="http://schemas.microsoft.com/office/powerpoint/2010/main" val="192630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/>
          <a:lstStyle/>
          <a:p>
            <a:r>
              <a:rPr lang="pl-PL" dirty="0" smtClean="0"/>
              <a:t>Postawa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Postawy  mogą obejmować 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komponenty:</a:t>
            </a:r>
          </a:p>
          <a:p>
            <a:pPr marL="0" indent="0">
              <a:buNone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poznawcze(wiedza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przekonania, przypuszczenia),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afektywne(uczucia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moralne, estetyczne, społeczne, religijne itd.),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behawioralne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czynnościowy, reakcji). </a:t>
            </a:r>
          </a:p>
          <a:p>
            <a:endParaRPr lang="pl-PL" b="1" dirty="0" smtClean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10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pl-PL" dirty="0" smtClean="0"/>
              <a:t>Sposoby </a:t>
            </a:r>
            <a:r>
              <a:rPr lang="pl-PL" dirty="0"/>
              <a:t>kształtowania postaw uczniów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3648405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Pasja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(zamiłowanie)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nauczyciela;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Modelowanie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przez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nauczyciela;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Zachęcanie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wyrażania osobistych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przekonań;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Prezentowanie wzorów;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Kształcenie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kompetencji;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Przyjmowanie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udzielanie informacji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zwrotnych;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Wspieranie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radzeniu sobie z możliwymi konfliktami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wartości.</a:t>
            </a: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Kształtowanie postaw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uczniów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://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parenting.pl/portal/ksztaltowanie-postaw-uczniow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27720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1197</Words>
  <Application>Microsoft Office PowerPoint</Application>
  <PresentationFormat>Pokaz na ekranie (4:3)</PresentationFormat>
  <Paragraphs>211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Moduł IV</vt:lpstr>
      <vt:lpstr>Cele (Uczestnik szkolenia): </vt:lpstr>
      <vt:lpstr>Cele (Uczestnik szkolenia):  </vt:lpstr>
      <vt:lpstr>Struktura spotkania MODUŁ IV </vt:lpstr>
      <vt:lpstr>Postawa</vt:lpstr>
      <vt:lpstr>Postawa</vt:lpstr>
      <vt:lpstr>Postawa</vt:lpstr>
      <vt:lpstr>Postawa</vt:lpstr>
      <vt:lpstr>Sposoby kształtowania postaw uczniów</vt:lpstr>
      <vt:lpstr>Kompetencje społeczne  </vt:lpstr>
      <vt:lpstr>      </vt:lpstr>
      <vt:lpstr>Kompetencje społeczne.  Poziom umiejętności</vt:lpstr>
      <vt:lpstr>Kompetencje społeczne  Wybrane postawy</vt:lpstr>
      <vt:lpstr>Kompetencje obywatelskie</vt:lpstr>
      <vt:lpstr>Kompetencje obywatelskie Wiedza</vt:lpstr>
      <vt:lpstr>Kompetencje obywatelskie  Umiejętności</vt:lpstr>
      <vt:lpstr>Kompetencje społeczne i obywatelskie</vt:lpstr>
      <vt:lpstr>Kompetencje społeczne i obywatelskie</vt:lpstr>
      <vt:lpstr>Kompetencja inicjatywności  i przedsiębiorczości</vt:lpstr>
      <vt:lpstr>Kompetencja inicjatywności  i przedsiębiorczości Wiedza</vt:lpstr>
      <vt:lpstr>Kompetencja inicjatywności  i przedsiębiorczości Umiejętności</vt:lpstr>
      <vt:lpstr>Kompetencja inicjatywności  i przedsiębiorczości Wybrane postawy</vt:lpstr>
      <vt:lpstr>Rozwój kompetencji innowacyjności  i przedsiębiorczości</vt:lpstr>
      <vt:lpstr> Kompetencja świadomości i ekspresji kulturalnej</vt:lpstr>
      <vt:lpstr>Kompetencja świadomości i ekspresji kulturalnej </vt:lpstr>
      <vt:lpstr>Kompetencja świadomości i ekspresji kulturalnej. Umiejętności</vt:lpstr>
      <vt:lpstr>Kompetencja świadomości i ekspresji kulturalnej. Wybrane postawy</vt:lpstr>
      <vt:lpstr>Kompetencja świadomości i ekspresji kulturalnej</vt:lpstr>
      <vt:lpstr>Specyfika kształtowania postaw na  I etapie edukacyjnym</vt:lpstr>
      <vt:lpstr>Rozwój dziecka a zmiany w kontekście kształtowania postaw innowacyjności, kreatywności i umiejętności pracy zespołowej u dzieci na I etapie edukacyjnym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70</cp:revision>
  <dcterms:created xsi:type="dcterms:W3CDTF">2018-05-05T08:26:16Z</dcterms:created>
  <dcterms:modified xsi:type="dcterms:W3CDTF">2019-03-14T10:46:29Z</dcterms:modified>
</cp:coreProperties>
</file>