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60" r:id="rId6"/>
    <p:sldId id="261" r:id="rId7"/>
    <p:sldId id="259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83F8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8" autoAdjust="0"/>
    <p:restoredTop sz="94660"/>
  </p:normalViewPr>
  <p:slideViewPr>
    <p:cSldViewPr>
      <p:cViewPr varScale="1">
        <p:scale>
          <a:sx n="64" d="100"/>
          <a:sy n="64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685800" y="2971800"/>
            <a:ext cx="7772400" cy="1035549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4293096"/>
            <a:ext cx="7776864" cy="622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pic>
        <p:nvPicPr>
          <p:cNvPr id="8" name="Obraz 7" descr="Logo Markpi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43808" y="692696"/>
            <a:ext cx="3388760" cy="1152128"/>
          </a:xfrm>
          <a:prstGeom prst="rect">
            <a:avLst/>
          </a:prstGeom>
        </p:spPr>
      </p:pic>
      <p:sp>
        <p:nvSpPr>
          <p:cNvPr id="9" name="Prostokąt 8"/>
          <p:cNvSpPr/>
          <p:nvPr userDrawn="1"/>
        </p:nvSpPr>
        <p:spPr>
          <a:xfrm>
            <a:off x="0" y="5661248"/>
            <a:ext cx="9144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2627784" y="2492896"/>
            <a:ext cx="3816424" cy="0"/>
          </a:xfrm>
          <a:prstGeom prst="line">
            <a:avLst/>
          </a:prstGeom>
          <a:ln w="12700">
            <a:solidFill>
              <a:srgbClr val="083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anchor="b" anchorCtr="0">
            <a:no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11033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96820"/>
            <a:ext cx="8229600" cy="36484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cxnSp>
        <p:nvCxnSpPr>
          <p:cNvPr id="26" name="Łącznik prosty 25"/>
          <p:cNvCxnSpPr/>
          <p:nvPr userDrawn="1"/>
        </p:nvCxnSpPr>
        <p:spPr>
          <a:xfrm>
            <a:off x="395536" y="5649550"/>
            <a:ext cx="8280920" cy="0"/>
          </a:xfrm>
          <a:prstGeom prst="line">
            <a:avLst/>
          </a:prstGeom>
          <a:ln>
            <a:solidFill>
              <a:srgbClr val="083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EwaL\AppData\Local\Temp\Rar$DIa0.533\FE_POWER_poziom_pl-1_rgb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697648"/>
            <a:ext cx="7849282" cy="10090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83F8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re.edu.pl/wp-content/uploads/2018/06/rola-jst-w-rozwijaniu-szkol-i-ksztaltowaniu-kompetencji-kluczowych-uczniow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l.wikipedia.org/wiki/Samo%C5%9Bwiadomo%C5%9B%C4%8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1035549"/>
          </a:xfrm>
        </p:spPr>
        <p:txBody>
          <a:bodyPr/>
          <a:lstStyle/>
          <a:p>
            <a:r>
              <a:rPr lang="pl-PL" dirty="0" smtClean="0"/>
              <a:t>Moduł IX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3356992"/>
            <a:ext cx="7776864" cy="982960"/>
          </a:xfrm>
        </p:spPr>
        <p:txBody>
          <a:bodyPr/>
          <a:lstStyle/>
          <a:p>
            <a:r>
              <a:rPr lang="pl-PL" sz="3600" b="1" dirty="0">
                <a:solidFill>
                  <a:srgbClr val="083F8A"/>
                </a:solidFill>
              </a:rPr>
              <a:t>Planowanie rozwoju zawodowego uczestników szkolenia w zakresie wspomagania szkół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744083"/>
          </a:xfrm>
        </p:spPr>
        <p:txBody>
          <a:bodyPr/>
          <a:lstStyle/>
          <a:p>
            <a:r>
              <a:rPr lang="pl-PL" dirty="0"/>
              <a:t>Samopoznawanie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3960441"/>
          </a:xfrm>
        </p:spPr>
        <p:txBody>
          <a:bodyPr/>
          <a:lstStyle/>
          <a:p>
            <a:pPr marL="0" indent="0">
              <a:buNone/>
            </a:pP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Samopoznawanie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jest zadaniem nauczyciela nad którym powinien pracować całe życie i warto, by związana z nim refleksja towarzyszyła mu od początku do końca kariery pedagogicznej. Świadomość własnych zalet i wad, mocnych stron i słabości stanowi podstawę do samorozwoju i jest głównym warunkiem  nadania mu właściwego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kierunku (…)</a:t>
            </a:r>
          </a:p>
          <a:p>
            <a:pPr marL="0" indent="0" algn="r">
              <a:buNone/>
            </a:pPr>
            <a:endParaRPr lang="pl-PL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Źródło: H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Gasik, M. </a:t>
            </a: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Kazimierczak, Przewodnik 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 praktykach pedagogicznych. Poradnik dla </a:t>
            </a: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studentów APS </a:t>
            </a:r>
            <a:b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nauczycieli-opiekunów w placówkach</a:t>
            </a: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APS Warszawa 2011</a:t>
            </a:r>
            <a:endParaRPr lang="pl-PL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648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744083"/>
          </a:xfrm>
        </p:spPr>
        <p:txBody>
          <a:bodyPr/>
          <a:lstStyle/>
          <a:p>
            <a:r>
              <a:rPr lang="pl-PL" dirty="0"/>
              <a:t>Samopoznawanie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3648405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(…) Człowiek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poznaje siebie przez: refleksje nad własnym życiem, porównywanie siebie z innymi, obserwację siebie w różnych sytuacjach, zdobywanie informacji o sobie od innych osób. Samowychowanie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aktywny stosunek do własnego rozwoju, postępowanie i działanie według przyjętego systemu wartości. Jest to świadome i celowe kierowanie sobą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endParaRPr lang="pl-PL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pl-PL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pl-PL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Źródło: Tamże</a:t>
            </a:r>
            <a:endParaRPr lang="pl-PL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541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20080"/>
          </a:xfrm>
        </p:spPr>
        <p:txBody>
          <a:bodyPr/>
          <a:lstStyle/>
          <a:p>
            <a:r>
              <a:rPr lang="pl-PL" dirty="0" smtClean="0"/>
              <a:t>Podsumowanie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1032" y="692696"/>
            <a:ext cx="8712968" cy="4464496"/>
          </a:xfrm>
        </p:spPr>
        <p:txBody>
          <a:bodyPr/>
          <a:lstStyle/>
          <a:p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Świadomość nieustannej </a:t>
            </a: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nieprzewidywalnej zmiany powinna determinować nasze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myślenie o </a:t>
            </a: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świecie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edukacji. </a:t>
            </a:r>
            <a:endParaRPr lang="pl-PL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Nie </a:t>
            </a: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możemy bazować na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rozwiązaniach wypracowanych w </a:t>
            </a: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przeszłości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Konieczne jest natomiast przygotowanie do zmagania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się z nieznanym</a:t>
            </a: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</a:t>
            </a: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czym mogą pomóc: stawianie pytań, rozwiązywanie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problemów, analiza </a:t>
            </a: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danych, interpretacja, komunikacja, współpraca w zespole, otwartość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 odmienność</a:t>
            </a: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przestrzeganie pewnych zasad współdziałania, kreatywność i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wiele innych, </a:t>
            </a: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tak zwanych miękkich umiejętności. </a:t>
            </a:r>
            <a:endParaRPr lang="pl-PL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Niezbędne </a:t>
            </a: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jest posługiwanie się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informacją, a </a:t>
            </a: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nie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informacją samą </a:t>
            </a:r>
            <a:b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sobie.</a:t>
            </a:r>
          </a:p>
          <a:p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Krytyczne </a:t>
            </a: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myślenie i odpowiedzialne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zaangażowanie to </a:t>
            </a: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atrybuty obywateli współczesnego świata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Źródło: G. Mazurkiewicz (red.) Jakość edukacji. Różnorodne perspektywy. Wyd. WUJ, Kraków 2012</a:t>
            </a:r>
            <a:endParaRPr lang="pl-PL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4730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92089"/>
          </a:xfrm>
        </p:spPr>
        <p:txBody>
          <a:bodyPr/>
          <a:lstStyle/>
          <a:p>
            <a:r>
              <a:rPr lang="pl-PL" dirty="0" smtClean="0"/>
              <a:t>Cele </a:t>
            </a:r>
            <a:r>
              <a:rPr lang="pl-PL" dirty="0" smtClean="0"/>
              <a:t>operacyjne </a:t>
            </a:r>
            <a:r>
              <a:rPr lang="pl-PL" sz="2800" b="0" dirty="0" smtClean="0"/>
              <a:t>(</a:t>
            </a:r>
            <a:r>
              <a:rPr lang="pl-PL" sz="2800" b="0" dirty="0" smtClean="0"/>
              <a:t>Uczestnik szkolenia): </a:t>
            </a:r>
            <a:r>
              <a:rPr lang="pl-PL" sz="2800" b="0" dirty="0" smtClean="0"/>
              <a:t/>
            </a:r>
            <a:br>
              <a:rPr lang="pl-PL" sz="2800" b="0" dirty="0" smtClean="0"/>
            </a:br>
            <a:endParaRPr lang="pl-PL" sz="2800" b="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4392489"/>
          </a:xfrm>
        </p:spPr>
        <p:txBody>
          <a:bodyPr/>
          <a:lstStyle/>
          <a:p>
            <a:pPr algn="just">
              <a:buNone/>
            </a:pPr>
            <a:endParaRPr lang="pl-PL" sz="2400" dirty="0" smtClean="0">
              <a:solidFill>
                <a:srgbClr val="083F8A"/>
              </a:solidFill>
            </a:endParaRP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charakteryzuje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kompetencje, które powinna rozwijać osoba odpowiedzialna za wspomaganie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szkół;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określa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swoje mocne strony, które wykorzysta, wspomagając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szkoły;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identyfikuje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swoje deficyty, które utrudnią prowadzenie wspomagania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szkół;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wyznacza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kierunek rozwoju zawodowego i przygotowuje plan działania.</a:t>
            </a:r>
          </a:p>
          <a:p>
            <a:pPr algn="just"/>
            <a:endParaRPr lang="pl-PL" sz="2000" dirty="0">
              <a:solidFill>
                <a:srgbClr val="083F8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92089"/>
          </a:xfrm>
        </p:spPr>
        <p:txBody>
          <a:bodyPr/>
          <a:lstStyle/>
          <a:p>
            <a:r>
              <a:rPr lang="pl-PL" dirty="0" smtClean="0"/>
              <a:t>Struktura </a:t>
            </a:r>
            <a:r>
              <a:rPr lang="pl-PL" dirty="0" smtClean="0"/>
              <a:t>spotkania MODUŁ </a:t>
            </a:r>
            <a:r>
              <a:rPr lang="pl-PL" dirty="0" smtClean="0"/>
              <a:t>IX</a:t>
            </a:r>
            <a:r>
              <a:rPr lang="pl-PL" b="0" dirty="0" smtClean="0"/>
              <a:t/>
            </a:r>
            <a:br>
              <a:rPr lang="pl-PL" b="0" dirty="0" smtClean="0"/>
            </a:br>
            <a:endParaRPr lang="pl-PL" b="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4392489"/>
          </a:xfrm>
        </p:spPr>
        <p:txBody>
          <a:bodyPr/>
          <a:lstStyle/>
          <a:p>
            <a:pPr algn="just">
              <a:buNone/>
            </a:pPr>
            <a:endParaRPr lang="pl-PL" sz="2400" dirty="0" smtClean="0">
              <a:solidFill>
                <a:srgbClr val="083F8A"/>
              </a:solidFill>
            </a:endParaRP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Kompetencje potrzebne do prowadzenia procesu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wspomagania;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Analiza własnych zasobów i ograniczeń, które mają wpływ na realizację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wspomagania;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Zasoby zewnętrzne jako pomoc dla osoby prowadzącej proces wspomagania.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Indywidualne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cele rozwojowe oraz cele rozwojowe własnej instytucji.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Plan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własnego rozwoju w kontekście zadań stojących przed osobą prowadzącą wspomaganie szkół.</a:t>
            </a:r>
            <a:endParaRPr lang="pl-PL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sz="2000" dirty="0">
              <a:solidFill>
                <a:srgbClr val="083F8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672075"/>
          </a:xfrm>
        </p:spPr>
        <p:txBody>
          <a:bodyPr/>
          <a:lstStyle/>
          <a:p>
            <a:r>
              <a:rPr lang="pl-PL" dirty="0"/>
              <a:t>Jakość </a:t>
            </a:r>
            <a:r>
              <a:rPr lang="pl-PL" dirty="0" smtClean="0"/>
              <a:t>systemu </a:t>
            </a:r>
            <a:r>
              <a:rPr lang="pl-PL" dirty="0"/>
              <a:t>edukacji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3648405"/>
          </a:xfrm>
        </p:spPr>
        <p:txBody>
          <a:bodyPr/>
          <a:lstStyle/>
          <a:p>
            <a:pPr marL="0" indent="0">
              <a:buNone/>
            </a:pPr>
            <a:r>
              <a:rPr lang="pl-PL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 </a:t>
            </a:r>
            <a:r>
              <a:rPr lang="pl-PL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całym świecie nie ma systemu edukacji, </a:t>
            </a:r>
            <a:r>
              <a:rPr lang="pl-PL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który </a:t>
            </a:r>
            <a:r>
              <a:rPr lang="pl-PL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byłby </a:t>
            </a:r>
            <a:r>
              <a:rPr lang="pl-PL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lepszy niż </a:t>
            </a:r>
            <a:r>
              <a:rPr lang="pl-PL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pracujący w nim nauczyciele.</a:t>
            </a:r>
          </a:p>
          <a:p>
            <a:pPr marL="0" indent="0">
              <a:buNone/>
            </a:pPr>
            <a:r>
              <a:rPr lang="pl-PL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Ken</a:t>
            </a:r>
            <a:r>
              <a:rPr lang="pl-P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Robinson - lider </a:t>
            </a:r>
            <a:r>
              <a:rPr lang="pl-P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 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dziedzinie </a:t>
            </a:r>
            <a:r>
              <a:rPr lang="pl-P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rozwoju 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kreatywności, innowacyjności </a:t>
            </a:r>
            <a:r>
              <a:rPr lang="pl-P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zasobów </a:t>
            </a: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ludzkich</a:t>
            </a:r>
          </a:p>
          <a:p>
            <a:endParaRPr lang="pl-PL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Jakość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każdego systemu edukacji na świecie zależy przede wszystkim od skuteczności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nauczycieli, która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wynika z ich zawodowego przygotowania oraz stałego doskonalenia swoich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kompetencji adekwatnie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 potrzeb zmieniającego się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świata.</a:t>
            </a:r>
          </a:p>
          <a:p>
            <a:pPr marL="0" indent="0" algn="just">
              <a:buNone/>
            </a:pPr>
            <a:endParaRPr lang="pl-PL" sz="11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pl-PL" sz="11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pl-PL" sz="11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Źródło: Rola </a:t>
            </a:r>
            <a:r>
              <a:rPr lang="pl-P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jst</a:t>
            </a: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 rozwijaniu szkół i kształtowaniu kompetencji kluczowych uczniów. 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Poradnik dla uczestniczących w szkoleniach. 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https://</a:t>
            </a: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www.ore.edu.pl/wp-content/uploads/2018/06/rola-jst-w-rozwijaniu-szkol-i-ksztaltowaniu-kompetencji-kluczowych-uczniow.pdf</a:t>
            </a: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[dostęp 23.07.2018</a:t>
            </a:r>
            <a:r>
              <a:rPr lang="pl-PL" sz="1400" dirty="0" smtClean="0">
                <a:solidFill>
                  <a:srgbClr val="083F8A"/>
                </a:solidFill>
              </a:rPr>
              <a:t>]</a:t>
            </a:r>
            <a:endParaRPr lang="pl-PL" sz="1400" dirty="0">
              <a:solidFill>
                <a:srgbClr val="083F8A"/>
              </a:solidFill>
            </a:endParaRPr>
          </a:p>
          <a:p>
            <a:pPr marL="0" indent="0" algn="just">
              <a:buNone/>
            </a:pPr>
            <a:endParaRPr lang="pl-PL" sz="2200" dirty="0">
              <a:solidFill>
                <a:srgbClr val="083F8A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079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r>
              <a:rPr lang="pl-PL" dirty="0"/>
              <a:t>Podstawowe założenia </a:t>
            </a:r>
            <a:r>
              <a:rPr lang="pl-PL" dirty="0" smtClean="0"/>
              <a:t>idei procesu wspomagania - przypomnienie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364840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Wspomaganie jest adresowane do przedszkola, szkoły </a:t>
            </a:r>
            <a:b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placówki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nie zaś wyłącznie do poszczególnych osób lub grup, takich jak dyrektor czy nauczyciele, co oznacza, że poprzez doskonalenie nauczycieli, poradnictwo psychologiczno-pedagogiczne oraz system informacji pedagogicznej zapewniany przez biblioteki pedagogiczne, całościowo oddziałuje się na przedszkole, szkołę i placówkę, rozumianych jako złożony, wieloaspektowy system (organizację).</a:t>
            </a:r>
          </a:p>
          <a:p>
            <a:pPr marL="0" indent="0">
              <a:buNone/>
            </a:pPr>
            <a:endParaRPr lang="pl-PL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Źródło: Tamże</a:t>
            </a:r>
            <a:endParaRPr lang="pl-PL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744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888099"/>
          </a:xfrm>
        </p:spPr>
        <p:txBody>
          <a:bodyPr/>
          <a:lstStyle/>
          <a:p>
            <a:r>
              <a:rPr lang="pl-PL" dirty="0"/>
              <a:t>Podstawowe założenia </a:t>
            </a:r>
            <a:r>
              <a:rPr lang="pl-PL" dirty="0" smtClean="0"/>
              <a:t>idei </a:t>
            </a:r>
            <a:br>
              <a:rPr lang="pl-PL" dirty="0" smtClean="0"/>
            </a:br>
            <a:r>
              <a:rPr lang="pl-PL" dirty="0" smtClean="0"/>
              <a:t>procesu wspomagania - przypomnienie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104458"/>
          </a:xfrm>
        </p:spPr>
        <p:txBody>
          <a:bodyPr/>
          <a:lstStyle/>
          <a:p>
            <a:pPr marL="357188" indent="-357188" algn="just">
              <a:buNone/>
            </a:pP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 Wspomaganie </a:t>
            </a:r>
            <a:r>
              <a:rPr lang="pl-PL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pomaga szkole w rozwiązywaniu problemów, 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pl-PL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 za tym idzie nie 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wyręcza jej </a:t>
            </a:r>
            <a:r>
              <a:rPr lang="pl-PL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nie narzuca rozwiązań.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Oznacza to, że placówki systemu wspomagania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muszą uwzględniać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podmiotową, autonomiczną rolę szkoły lub placówki i ściśle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współpracować ze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szkołą lub placówką przy organizowaniu i realizacji wszelkich działań wspierających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szkołę lub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placówkę. Podstawą wspomagania jest ścisła współpraca przy organizowaniu i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realizacji wszelkich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działań wspierających pomiędzy wszystkimi podmiotami zaangażowanymi w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proces wspomagania.</a:t>
            </a:r>
          </a:p>
          <a:p>
            <a:pPr marL="357188" indent="-357188">
              <a:buNone/>
            </a:pPr>
            <a:endParaRPr lang="pl-PL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57188" indent="-357188">
              <a:buNone/>
            </a:pP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Źródło: Tamże</a:t>
            </a:r>
            <a:endParaRPr lang="pl-PL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57188" indent="-357188" algn="r">
              <a:buNone/>
            </a:pPr>
            <a:endParaRPr lang="pl-PL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929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Podstawowe założenia </a:t>
            </a:r>
            <a:r>
              <a:rPr lang="pl-PL" dirty="0" smtClean="0"/>
              <a:t>idei procesu wspomagania - przypomnienie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1463" indent="-271463">
              <a:buNone/>
            </a:pP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Wspomaganie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wynika z analizy indywidualnej sytuacji szkoły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odpowiada na jej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specyficzne potrzeby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Punktem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wyjścia  wszelkich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działań adresowanych do nauczycieli danej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szkoły powinna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być rzetelna, angażująca społeczność szkolną,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diagnoza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potrzeb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przeprowadzana przez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dyrektora przedszkola, szkoły lub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placówki.</a:t>
            </a:r>
          </a:p>
          <a:p>
            <a:pPr marL="271463" indent="-271463" algn="r">
              <a:buNone/>
            </a:pPr>
            <a:endParaRPr lang="pl-PL" sz="1400" dirty="0">
              <a:solidFill>
                <a:srgbClr val="083F8A"/>
              </a:solidFill>
            </a:endParaRPr>
          </a:p>
          <a:p>
            <a:pPr marL="271463" indent="-271463" algn="r">
              <a:buNone/>
            </a:pPr>
            <a:endParaRPr lang="pl-PL" sz="1400" dirty="0" smtClean="0">
              <a:solidFill>
                <a:srgbClr val="083F8A"/>
              </a:solidFill>
            </a:endParaRPr>
          </a:p>
          <a:p>
            <a:pPr marL="271463" indent="-271463">
              <a:buNone/>
            </a:pP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Źródło: Tamże</a:t>
            </a:r>
            <a:endParaRPr lang="pl-PL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71463" indent="-271463" algn="r">
              <a:buNone/>
            </a:pPr>
            <a:endParaRPr lang="pl-PL" sz="1400" dirty="0" smtClean="0">
              <a:solidFill>
                <a:srgbClr val="083F8A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94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pl-PL" dirty="0"/>
              <a:t>Podstawowe założenia </a:t>
            </a:r>
            <a:r>
              <a:rPr lang="pl-PL" dirty="0" smtClean="0"/>
              <a:t>idei procesu wspomagania- przypomnienie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3960440"/>
          </a:xfrm>
        </p:spPr>
        <p:txBody>
          <a:bodyPr/>
          <a:lstStyle/>
          <a:p>
            <a:pPr marL="442913" indent="-442913">
              <a:buNone/>
            </a:pP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pl-PL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Wspomaganie jest procesem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czyli odchodzeniem od pojedynczych, incydentalnych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form pomocy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rzecz długofalowych, obejmujących cały proces wspomagania, poczynając od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przeprowadzenia, we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współpracy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przedszkolem, szkołą lub placówką, diagnozy ich potrzeb,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poprzez pomoc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 realizacji zaplanowanych działań, towarzyszenie w trakcie wprowadzanej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zmiany, aż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 wspólną ocenę efektów i współpracę przy opracowaniu wniosków do dalszej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pracy przedszkola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szkoły lub placówki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442913" indent="-442913" algn="r">
              <a:buNone/>
            </a:pPr>
            <a:endParaRPr lang="pl-PL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42913" indent="-442913">
              <a:buNone/>
            </a:pP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Źródło: Tamże</a:t>
            </a:r>
            <a:endParaRPr lang="pl-PL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42913" indent="-442913" algn="r">
              <a:buNone/>
            </a:pPr>
            <a:endParaRPr lang="pl-PL" sz="1400" dirty="0">
              <a:solidFill>
                <a:srgbClr val="083F8A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57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pl-PL" dirty="0"/>
              <a:t>Samoświadomość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3648405"/>
          </a:xfrm>
        </p:spPr>
        <p:txBody>
          <a:bodyPr/>
          <a:lstStyle/>
          <a:p>
            <a:pPr marL="0" indent="0" algn="just">
              <a:buNone/>
            </a:pPr>
            <a:endParaRPr lang="pl-PL" b="1" dirty="0" smtClean="0">
              <a:solidFill>
                <a:srgbClr val="083F8A"/>
              </a:solidFill>
            </a:endParaRPr>
          </a:p>
          <a:p>
            <a:pPr marL="0" indent="0">
              <a:buNone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świadomość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samego siebie, zdawanie sobie sprawy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doświadczanych aktualnie doznań, emocji, potrzeb, myśli, swoich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możliwości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czy ograniczeń, </a:t>
            </a:r>
            <a:r>
              <a:rPr lang="pl-PL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autokoncentracja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uwagi.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Jest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także pojmowanie, „idea samego siebie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”.</a:t>
            </a:r>
          </a:p>
          <a:p>
            <a:pPr marL="0" indent="0" algn="just">
              <a:buNone/>
            </a:pP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                                             </a:t>
            </a:r>
          </a:p>
          <a:p>
            <a:pPr marL="0" indent="0">
              <a:buNone/>
            </a:pP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</a:p>
          <a:p>
            <a:pPr marL="0" indent="0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r">
              <a:buNone/>
            </a:pPr>
            <a:r>
              <a:rPr lang="pl-PL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Wikipedia</a:t>
            </a: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sz="1200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https://</a:t>
            </a: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pl.wikipedia.org/wiki/Samo%C5%9Bwiadomo%C5%9B%C4%87</a:t>
            </a: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dostęp 23.072018</a:t>
            </a:r>
            <a:endParaRPr lang="pl-PL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942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3789</TotalTime>
  <Words>385</Words>
  <Application>Microsoft Office PowerPoint</Application>
  <PresentationFormat>Pokaz na ekranie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Moduł IX</vt:lpstr>
      <vt:lpstr>Cele operacyjne (Uczestnik szkolenia):  </vt:lpstr>
      <vt:lpstr>Struktura spotkania MODUŁ IX </vt:lpstr>
      <vt:lpstr>Jakość systemu edukacji</vt:lpstr>
      <vt:lpstr>Podstawowe założenia idei procesu wspomagania - przypomnienie</vt:lpstr>
      <vt:lpstr>Podstawowe założenia idei  procesu wspomagania - przypomnienie</vt:lpstr>
      <vt:lpstr>Podstawowe założenia idei procesu wspomagania - przypomnienie</vt:lpstr>
      <vt:lpstr>Podstawowe założenia idei procesu wspomagania- przypomnienie</vt:lpstr>
      <vt:lpstr>Samoświadomość </vt:lpstr>
      <vt:lpstr>Samopoznawanie</vt:lpstr>
      <vt:lpstr>Samopoznawanie</vt:lpstr>
      <vt:lpstr>Podsumowanie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Romek</dc:creator>
  <cp:lastModifiedBy>MGasik</cp:lastModifiedBy>
  <cp:revision>133</cp:revision>
  <dcterms:created xsi:type="dcterms:W3CDTF">2018-05-05T08:26:16Z</dcterms:created>
  <dcterms:modified xsi:type="dcterms:W3CDTF">2019-03-14T11:22:37Z</dcterms:modified>
</cp:coreProperties>
</file>