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03555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Tekst tytułowy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683568" y="4293096"/>
            <a:ext cx="7776865" cy="6229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pic>
        <p:nvPicPr>
          <p:cNvPr id="15" name="image2.png" descr="Logo Markpiw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843808" y="692695"/>
            <a:ext cx="3388760" cy="115213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/>
          <p:nvPr/>
        </p:nvSpPr>
        <p:spPr>
          <a:xfrm>
            <a:off x="0" y="5661247"/>
            <a:ext cx="9144000" cy="28803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627783" y="2492896"/>
            <a:ext cx="3816426" cy="1"/>
          </a:xfrm>
          <a:prstGeom prst="line">
            <a:avLst/>
          </a:prstGeom>
          <a:ln w="12700"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1796819"/>
            <a:ext cx="8229600" cy="364840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722312" y="4406901"/>
            <a:ext cx="7772401" cy="1110332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r>
              <a:t>Tekst tytułowy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395535" y="5649550"/>
            <a:ext cx="8280922" cy="1"/>
          </a:xfrm>
          <a:prstGeom prst="line">
            <a:avLst/>
          </a:prstGeom>
          <a:ln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9" name="image1.jpg" descr="C:\Users\EwaL\AppData\Local\Temp\Rar$DIa0.533\FE_POWER_poziom_pl-1_rgb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3568" y="5697647"/>
            <a:ext cx="7849283" cy="1009045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57200" y="1796819"/>
            <a:ext cx="8229600" cy="364840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95535" y="5649550"/>
            <a:ext cx="8280922" cy="1"/>
          </a:xfrm>
          <a:prstGeom prst="line">
            <a:avLst/>
          </a:prstGeom>
          <a:ln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image1.jpg" descr="C:\Users\EwaL\AppData\Local\Temp\Rar$DIa0.533\FE_POWER_poziom_pl-1_rgb.jpg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683568" y="5697647"/>
            <a:ext cx="7849283" cy="100904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45266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Tekst tytułowy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ctrTitle"/>
          </p:nvPr>
        </p:nvSpPr>
        <p:spPr>
          <a:xfrm>
            <a:off x="714375" y="3305175"/>
            <a:ext cx="7772400" cy="103555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576072">
              <a:defRPr sz="2268"/>
            </a:pPr>
            <a:r>
              <a:rPr lang="pl-PL" sz="3610" dirty="0" smtClean="0"/>
              <a:t>Moduł I</a:t>
            </a:r>
            <a:br>
              <a:rPr lang="pl-PL" sz="3610" dirty="0" smtClean="0"/>
            </a:br>
            <a:r>
              <a:rPr lang="pl-PL" sz="3610" dirty="0" smtClean="0"/>
              <a:t>Wspomaganie pracy szkoły – wprowadzenie do szkolenia</a:t>
            </a:r>
            <a:endParaRPr lang="pl-PL" sz="361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905255">
              <a:defRPr sz="3564"/>
            </a:pPr>
            <a:r>
              <a:t>Kompetencje </a:t>
            </a:r>
            <a:r>
              <a:rPr sz="2673" b="0"/>
              <a:t>(podstawowe)</a:t>
            </a:r>
            <a:r>
              <a:t> Specjalisty do spraw Wspomagania: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421195" y="1932712"/>
            <a:ext cx="8229601" cy="388843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Osobiste i interpersonalne;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Moderowanie pracy koncepcyjnej zespołu;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Zarządzanie projektem;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361950" y="200025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905255">
              <a:defRPr sz="3564"/>
            </a:pPr>
            <a:r>
              <a:rPr lang="pl-PL" dirty="0" smtClean="0"/>
              <a:t>Działania </a:t>
            </a:r>
            <a:r>
              <a:rPr lang="pl-PL" sz="2673" b="0" dirty="0" smtClean="0"/>
              <a:t>(ogólnie)</a:t>
            </a:r>
            <a:r>
              <a:rPr lang="pl-PL" dirty="0" smtClean="0"/>
              <a:t> Specjalisty do spraw Wspomagania:</a:t>
            </a:r>
            <a:endParaRPr lang="pl-PL" dirty="0"/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457200" y="1556791"/>
            <a:ext cx="8229600" cy="38884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08609" indent="-308609" defTabSz="822959">
              <a:spcBef>
                <a:spcPts val="500"/>
              </a:spcBef>
              <a:defRPr sz="27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Zbieranie informacji;</a:t>
            </a:r>
          </a:p>
          <a:p>
            <a:pPr marL="308609" indent="-308609" defTabSz="822959">
              <a:spcBef>
                <a:spcPts val="500"/>
              </a:spcBef>
              <a:defRPr sz="27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Planowanie projektów rozwojowych odpowiadających na potrzeby placówki;</a:t>
            </a:r>
          </a:p>
          <a:p>
            <a:pPr marL="308609" indent="-308609" defTabSz="822959">
              <a:spcBef>
                <a:spcPts val="500"/>
              </a:spcBef>
              <a:defRPr sz="27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Zarządzanie projektem rozwojowym - planem wspomagania szkoły;</a:t>
            </a:r>
          </a:p>
          <a:p>
            <a:pPr marL="308609" indent="-308609" defTabSz="822959">
              <a:spcBef>
                <a:spcPts val="500"/>
              </a:spcBef>
              <a:defRPr sz="27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Zbieranie informacji o zasobach </a:t>
            </a:r>
            <a:r>
              <a:rPr lang="pl-PL" sz="1979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(pomocnych we wspieraniu rozwoju szkoły);</a:t>
            </a:r>
          </a:p>
          <a:p>
            <a:pPr marL="308609" indent="-308609" defTabSz="822959">
              <a:spcBef>
                <a:spcPts val="500"/>
              </a:spcBef>
              <a:defRPr sz="27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Ewaluacja prowadzonych projektów planu wspomagania szkoły.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564078" y="203287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3564"/>
            </a:lvl1pPr>
          </a:lstStyle>
          <a:p>
            <a:r>
              <a:rPr lang="pl-PL" dirty="0" smtClean="0"/>
              <a:t>Rola zawodowa Specjalisty do spraw Wspomagania:</a:t>
            </a:r>
            <a:endParaRPr lang="pl-PL" dirty="0"/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457200" y="1556791"/>
            <a:ext cx="8229600" cy="388843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Badania społeczne (społeczności placówki);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Zarządzanie relacją z placówką;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Doradzanie organizacji;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Tworzenie projektu rozwojowego;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Zarządzanie wiedzą;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Współpraca ze specjalistami;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Ewaluacja projektów rozwojowych. 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304800" y="-219075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 smtClean="0"/>
              <a:t>Cele </a:t>
            </a:r>
            <a:r>
              <a:rPr lang="pl-PL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392876" y="1044668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 najważniejsze dokumenty prawne regulujące wspomaganie pracy szkół </a:t>
            </a:r>
            <a:b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przedszkoli w Polsce, zasady doskonalenia nauczycieli/nauczycielek;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 wymagania państwa wobec polskich szkół i przedszkoli;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potrafi opisać szkołę jako organizację uczącą się;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 istotę, znaczenie i zasady przeprowadzania ewaluacji zewnętrznej i wewnętrznej pracy szkoły/przedszkola;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 nowy system wspomagania szkół: jego założenia, zadania instytucji systemu wspomagania, źródła finansowania;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potrafi scharakteryzować główne zadania osób zaangażowanych w proces wspomagania szkoły: specjalisty ds. wspomagania, ekspertów, dyrektora/dyrektorki szkoły, nauczycieli i nauczycielek; 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potrafi zaplanować wspomaganie placówki w zakresie kształtowania kompetencji kluczowych uczniów i uczennic, skonstruować roczny plan wspomagania. 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457200" y="452668"/>
            <a:ext cx="8229600" cy="8881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Struktura spotkania MODUŁ I</a:t>
            </a:r>
            <a:endParaRPr lang="pl-PL" dirty="0"/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409699" y="1091387"/>
            <a:ext cx="8229600" cy="38884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9184" indent="-329184" defTabSz="877823">
              <a:defRPr sz="2688"/>
            </a:pPr>
            <a:endParaRPr dirty="0"/>
          </a:p>
          <a:p>
            <a:pPr marL="329184" indent="-329184" defTabSz="877823">
              <a:defRPr sz="2688"/>
            </a:pPr>
            <a:r>
              <a:rPr lang="pl-PL" sz="2810" dirty="0" smtClean="0"/>
              <a:t>Kim jesteśmy? </a:t>
            </a:r>
          </a:p>
          <a:p>
            <a:pPr marL="329184" indent="-329184" defTabSz="877823">
              <a:defRPr sz="2688"/>
            </a:pPr>
            <a:r>
              <a:rPr lang="pl-PL" sz="2810" dirty="0" smtClean="0"/>
              <a:t>Założenia kompleksowego wspomagania szkół</a:t>
            </a:r>
          </a:p>
          <a:p>
            <a:pPr marL="329184" indent="-329184" defTabSz="877823">
              <a:defRPr sz="2688"/>
            </a:pPr>
            <a:r>
              <a:rPr lang="pl-PL" sz="2810" dirty="0" smtClean="0"/>
              <a:t>Etapy procesu wspomagania szkół</a:t>
            </a:r>
          </a:p>
          <a:p>
            <a:pPr marL="329184" indent="-329184" defTabSz="877823">
              <a:defRPr sz="2688"/>
            </a:pPr>
            <a:r>
              <a:rPr lang="pl-PL" sz="2810" dirty="0" smtClean="0"/>
              <a:t>Zadania uczestników procesu wspomagania</a:t>
            </a:r>
          </a:p>
          <a:p>
            <a:pPr marL="329184" indent="-329184" defTabSz="877823">
              <a:defRPr sz="2688"/>
            </a:pPr>
            <a:r>
              <a:rPr lang="pl-PL" sz="2810" dirty="0" smtClean="0"/>
              <a:t>Planowanie wspomagania wybranej szkoły</a:t>
            </a:r>
          </a:p>
          <a:p>
            <a:pPr marL="329184" indent="-329184" defTabSz="877823">
              <a:defRPr sz="2688"/>
            </a:pPr>
            <a:r>
              <a:rPr lang="pl-PL" sz="2810" dirty="0" smtClean="0"/>
              <a:t>Podsumowanie spotkania (modułu I)</a:t>
            </a:r>
          </a:p>
          <a:p>
            <a:pPr marL="0" indent="0" defTabSz="877823">
              <a:buSzTx/>
              <a:buNone/>
              <a:defRPr sz="2688"/>
            </a:pPr>
            <a:r>
              <a:rPr dirty="0" smtClean="0"/>
              <a:t> </a:t>
            </a:r>
            <a:endParaRPr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266823" y="-296883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Zakładane efekty </a:t>
            </a:r>
            <a:r>
              <a:rPr lang="pl-PL" sz="19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312222" y="852807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2000" dirty="0" smtClean="0"/>
              <a:t>zna najważniejsze dokumenty prawne regulujące wspomaganie pracy szkół </a:t>
            </a:r>
            <a:br>
              <a:rPr lang="pl-PL" sz="2000" dirty="0" smtClean="0"/>
            </a:br>
            <a:r>
              <a:rPr lang="pl-PL" sz="2000" dirty="0" smtClean="0"/>
              <a:t>i przedszkoli w Polsce, zasady doskonalenia nauczycieli/nauczycielek;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2000" dirty="0" smtClean="0"/>
              <a:t>zna wymagania państwa wobec polskich szkół i przedszkoli;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2000" dirty="0" smtClean="0"/>
              <a:t>potrafi opisać szkołę jako organizację uczącą się;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2000" dirty="0" smtClean="0"/>
              <a:t>zna istotę, znaczenie i zasady przeprowadzania ewaluacji zewnętrznej </a:t>
            </a:r>
            <a:br>
              <a:rPr lang="pl-PL" sz="2000" dirty="0" smtClean="0"/>
            </a:br>
            <a:r>
              <a:rPr lang="pl-PL" sz="2000" dirty="0" smtClean="0"/>
              <a:t>i wewnętrznej pracy szkoły/przedszkola;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2000" dirty="0" smtClean="0"/>
              <a:t>zna nowy system wspomagania szkół: jego założenia, zadania instytucji systemu wspomagania, źródła finansowania;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2000" dirty="0" smtClean="0"/>
              <a:t>potrafi scharakteryzować główne zadania osób zaangażowanych w proces wspomagania szkoły: specjalisty ds. wspomagania, ekspertów, dyrektora/dyrektorki szkoły, nauczycieli i nauczycielek; </a:t>
            </a:r>
          </a:p>
          <a:p>
            <a:pPr marL="240029" indent="-240029" defTabSz="640079">
              <a:spcBef>
                <a:spcPts val="400"/>
              </a:spcBef>
              <a:defRPr sz="1679"/>
            </a:pPr>
            <a:r>
              <a:rPr lang="pl-PL" sz="2000" dirty="0" smtClean="0"/>
              <a:t>potrafi zaplanować wspomaganie placówki w zakresie kształtowania kompetencji kluczowych uczniów i uczennic, skonstruować roczny plan wspomagania. </a:t>
            </a:r>
            <a:endParaRPr lang="pl-PL" sz="2000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457200" y="-138659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3564"/>
            </a:lvl1pPr>
          </a:lstStyle>
          <a:p>
            <a:r>
              <a:rPr lang="pl-PL" dirty="0" smtClean="0"/>
              <a:t>Założenia Kompleksowego Wspomagania Szkół:</a:t>
            </a:r>
            <a:endParaRPr lang="pl-PL" dirty="0"/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421574" y="1076459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Wspomaganie jest adresowane do przedszkola, szkoły </a:t>
            </a:r>
            <a:br>
              <a:rPr lang="pl-PL" sz="2400" dirty="0" smtClean="0"/>
            </a:br>
            <a:r>
              <a:rPr lang="pl-PL" sz="2400" dirty="0" smtClean="0"/>
              <a:t>i placówki, nie zaś do poszczególnych osób lub grup, takich jak dyrektor/dyrektorka czy nauczyciele i nauczycielki;</a:t>
            </a:r>
          </a:p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Wspomaganie pomaga placówce w rozwiązywaniu problemów, a nie wyręcza i nie narzuca rozwiązań;</a:t>
            </a:r>
          </a:p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Wspomaganie wynika z analizy indywidualnej sytuacji placówki </a:t>
            </a:r>
            <a:br>
              <a:rPr lang="pl-PL" sz="2400" dirty="0" smtClean="0"/>
            </a:br>
            <a:r>
              <a:rPr lang="pl-PL" sz="2400" dirty="0" smtClean="0"/>
              <a:t>i odpowiada na jej specyficzne potrzeby;</a:t>
            </a:r>
          </a:p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Wspomaganie jest procesem;</a:t>
            </a:r>
          </a:p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Wspomaganie powinno uwzględniać efekty kształcenia, </a:t>
            </a:r>
            <a:br>
              <a:rPr lang="pl-PL" sz="2400" dirty="0" smtClean="0"/>
            </a:br>
            <a:r>
              <a:rPr lang="pl-PL" sz="2400" dirty="0" smtClean="0"/>
              <a:t>w szczególności wyniki ewaluacji zewnętrznej i wewnętrznej placówki oraz wyniki sprawdzianu i egzaminów zewnętrznych. </a:t>
            </a:r>
            <a:endParaRPr lang="pl-PL" sz="2400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457200" y="-356957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3564"/>
            </a:lvl1pPr>
          </a:lstStyle>
          <a:p>
            <a:r>
              <a:rPr lang="pl-PL" dirty="0" smtClean="0"/>
              <a:t>Założenia Kompleksowego Wspomagania Szkół:</a:t>
            </a:r>
            <a:endParaRPr lang="pl-PL" dirty="0"/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445325" y="742960"/>
            <a:ext cx="8229600" cy="470781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9455" indent="-219455" defTabSz="585215">
              <a:spcBef>
                <a:spcPts val="300"/>
              </a:spcBef>
              <a:defRPr sz="1919" b="1"/>
            </a:pPr>
            <a:r>
              <a:rPr lang="pl-PL" sz="2000" dirty="0" smtClean="0"/>
              <a:t>Wspomaganie placówek polega na zaplanowaniu i przeprowadzeniu działań mających na celu poprawę jakości pracy placówki w zakresie:</a:t>
            </a:r>
          </a:p>
          <a:p>
            <a:pPr marL="854710" indent="-285750" defTabSz="585215">
              <a:spcBef>
                <a:spcPts val="300"/>
              </a:spcBef>
              <a:buFont typeface="Arial" panose="020B0604020202020204" pitchFamily="34" charset="0"/>
              <a:buChar char="•"/>
              <a:defRPr sz="1536"/>
            </a:pPr>
            <a:r>
              <a:rPr lang="pl-PL" sz="2000" dirty="0" smtClean="0"/>
              <a:t>wynikającym z kierunków realizacji przez kuratorów oświaty polityki oświatowej państwa, ustalanych przez MEN;</a:t>
            </a:r>
          </a:p>
          <a:p>
            <a:pPr marL="854710" indent="-285750" defTabSz="585215">
              <a:spcBef>
                <a:spcPts val="300"/>
              </a:spcBef>
              <a:buFont typeface="Arial" panose="020B0604020202020204" pitchFamily="34" charset="0"/>
              <a:buChar char="•"/>
              <a:defRPr sz="1536"/>
            </a:pPr>
            <a:r>
              <a:rPr lang="pl-PL" sz="2000" dirty="0" smtClean="0"/>
              <a:t>wymagań stawianych wobec przedszkoli, szkół i placówek, których wypełnianie jest badane w procesie ewaluacji zewnętrznej;</a:t>
            </a:r>
          </a:p>
          <a:p>
            <a:pPr marL="854710" indent="-285750" defTabSz="585215">
              <a:spcBef>
                <a:spcPts val="300"/>
              </a:spcBef>
              <a:buFont typeface="Arial" panose="020B0604020202020204" pitchFamily="34" charset="0"/>
              <a:buChar char="•"/>
              <a:defRPr sz="1536"/>
            </a:pPr>
            <a:r>
              <a:rPr lang="pl-PL" sz="2000" dirty="0" smtClean="0"/>
              <a:t>realizacji podstaw programowych;</a:t>
            </a:r>
          </a:p>
          <a:p>
            <a:pPr marL="854710" indent="-285750" defTabSz="585215">
              <a:spcBef>
                <a:spcPts val="300"/>
              </a:spcBef>
              <a:buFont typeface="Arial" panose="020B0604020202020204" pitchFamily="34" charset="0"/>
              <a:buChar char="•"/>
              <a:defRPr sz="1536"/>
            </a:pPr>
            <a:r>
              <a:rPr lang="pl-PL" sz="2000" dirty="0" smtClean="0"/>
              <a:t>rozpoznawania potrzeb dzieci i młodzieży oraz indywidualizacji procesu nauczania </a:t>
            </a:r>
            <a:br>
              <a:rPr lang="pl-PL" sz="2000" dirty="0" smtClean="0"/>
            </a:br>
            <a:r>
              <a:rPr lang="pl-PL" sz="2000" dirty="0" smtClean="0"/>
              <a:t>i wychowania;</a:t>
            </a:r>
          </a:p>
          <a:p>
            <a:pPr marL="854710" indent="-285750" defTabSz="585215">
              <a:spcBef>
                <a:spcPts val="300"/>
              </a:spcBef>
              <a:buFont typeface="Arial" panose="020B0604020202020204" pitchFamily="34" charset="0"/>
              <a:buChar char="•"/>
              <a:defRPr sz="1536"/>
            </a:pPr>
            <a:r>
              <a:rPr lang="pl-PL" sz="2000" dirty="0" smtClean="0"/>
              <a:t>analizy wyników i wniosków z nadzoru pedagogicznego oraz wyników sprawdzianu i egzaminów;</a:t>
            </a:r>
          </a:p>
          <a:p>
            <a:pPr marL="854710" indent="-285750" defTabSz="585215">
              <a:spcBef>
                <a:spcPts val="300"/>
              </a:spcBef>
              <a:buFont typeface="Arial" panose="020B0604020202020204" pitchFamily="34" charset="0"/>
              <a:buChar char="•"/>
              <a:defRPr sz="1536"/>
            </a:pPr>
            <a:r>
              <a:rPr lang="pl-PL" sz="2000" dirty="0" smtClean="0"/>
              <a:t>potrzeb zdiagnozowanych na podstawie analizy wyników i wniosków </a:t>
            </a:r>
            <a:br>
              <a:rPr lang="pl-PL" sz="2000" dirty="0" smtClean="0"/>
            </a:br>
            <a:r>
              <a:rPr lang="pl-PL" sz="2000" dirty="0" smtClean="0"/>
              <a:t>z nadzoru pedagogicznego oraz wyników sprawdzianu i egzaminów;</a:t>
            </a:r>
          </a:p>
          <a:p>
            <a:pPr marL="854710" indent="-285750" defTabSz="585215">
              <a:spcBef>
                <a:spcPts val="300"/>
              </a:spcBef>
              <a:buFont typeface="Arial" panose="020B0604020202020204" pitchFamily="34" charset="0"/>
              <a:buChar char="•"/>
              <a:defRPr sz="1536"/>
            </a:pPr>
            <a:r>
              <a:rPr lang="pl-PL" sz="2000" dirty="0" smtClean="0"/>
              <a:t>innych potrzeb wskazanych przez przedszkole, szkołę lub placówkę.</a:t>
            </a:r>
            <a:endParaRPr lang="pl-PL" sz="20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457200" y="-329159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3564"/>
            </a:lvl1pPr>
          </a:lstStyle>
          <a:p>
            <a:r>
              <a:rPr lang="pl-PL" dirty="0" smtClean="0"/>
              <a:t>Założenia Kompleksowego Wspomagania Szkół:</a:t>
            </a:r>
            <a:endParaRPr lang="pl-PL" dirty="0"/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445325" y="968221"/>
            <a:ext cx="8229600" cy="47438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0604" indent="-260604" defTabSz="694944">
              <a:spcBef>
                <a:spcPts val="400"/>
              </a:spcBef>
              <a:defRPr sz="2280" b="1"/>
            </a:pPr>
            <a:r>
              <a:rPr lang="pl-PL" sz="2000" dirty="0" smtClean="0"/>
              <a:t>Wspomaganie przedszkoli, szkół i placówek obejmuje:</a:t>
            </a:r>
          </a:p>
          <a:p>
            <a:pPr marL="1018540" defTabSz="694944">
              <a:spcBef>
                <a:spcPts val="400"/>
              </a:spcBef>
              <a:buFont typeface="Arial" panose="020B0604020202020204" pitchFamily="34" charset="0"/>
              <a:buChar char="•"/>
              <a:defRPr sz="1824"/>
            </a:pPr>
            <a:r>
              <a:rPr lang="pl-PL" sz="2000" dirty="0" smtClean="0"/>
              <a:t>pomoc w diagnozowaniu potrzeb przedszkola, szkoły lub placówki;</a:t>
            </a:r>
          </a:p>
          <a:p>
            <a:pPr marL="1018540" defTabSz="694944">
              <a:spcBef>
                <a:spcPts val="400"/>
              </a:spcBef>
              <a:buFont typeface="Arial" panose="020B0604020202020204" pitchFamily="34" charset="0"/>
              <a:buChar char="•"/>
              <a:defRPr sz="1824"/>
            </a:pPr>
            <a:r>
              <a:rPr lang="pl-PL" sz="2000" dirty="0" smtClean="0"/>
              <a:t>ustalenie sposobów działania prowadzących do zaspokojenia potrzeb przedszkola, szkoły lub placówki;</a:t>
            </a:r>
          </a:p>
          <a:p>
            <a:pPr marL="1018540" defTabSz="694944">
              <a:spcBef>
                <a:spcPts val="400"/>
              </a:spcBef>
              <a:buFont typeface="Arial" panose="020B0604020202020204" pitchFamily="34" charset="0"/>
              <a:buChar char="•"/>
              <a:defRPr sz="1824"/>
            </a:pPr>
            <a:r>
              <a:rPr lang="pl-PL" sz="2000" dirty="0" smtClean="0"/>
              <a:t>zaplanowanie form wspomagania i ich realizację;</a:t>
            </a:r>
          </a:p>
          <a:p>
            <a:pPr marL="1018540" defTabSz="694944">
              <a:spcBef>
                <a:spcPts val="400"/>
              </a:spcBef>
              <a:buFont typeface="Arial" panose="020B0604020202020204" pitchFamily="34" charset="0"/>
              <a:buChar char="•"/>
              <a:defRPr sz="1824"/>
            </a:pPr>
            <a:r>
              <a:rPr lang="pl-PL" sz="2000" dirty="0" smtClean="0"/>
              <a:t>wspólną ocenę efektów i opracowanie wniosków z realizacji zaplanowanych form wspomagania.</a:t>
            </a:r>
          </a:p>
          <a:p>
            <a:pPr marL="260604" indent="-260604" defTabSz="694944">
              <a:spcBef>
                <a:spcPts val="400"/>
              </a:spcBef>
              <a:defRPr sz="2280" b="1"/>
            </a:pPr>
            <a:r>
              <a:rPr lang="pl-PL" sz="2000" dirty="0" smtClean="0"/>
              <a:t>Wspomaganie przedszkoli, szkół i placówek to także:</a:t>
            </a:r>
          </a:p>
          <a:p>
            <a:pPr marL="1018540" defTabSz="694944">
              <a:spcBef>
                <a:spcPts val="400"/>
              </a:spcBef>
              <a:buFont typeface="Arial" panose="020B0604020202020204" pitchFamily="34" charset="0"/>
              <a:buChar char="•"/>
              <a:defRPr sz="1824"/>
            </a:pPr>
            <a:r>
              <a:rPr lang="pl-PL" sz="2000" dirty="0" smtClean="0"/>
              <a:t>organizowanie i prowadzenie sieci współpracy i samokształcenia dla nauczycieli (oraz dyrektorów szkół – w przypadku PDN), którzy </a:t>
            </a:r>
            <a:br>
              <a:rPr lang="pl-PL" sz="2000" dirty="0" smtClean="0"/>
            </a:br>
            <a:r>
              <a:rPr lang="pl-PL" sz="2000" dirty="0" smtClean="0"/>
              <a:t>w zorganizowany sposób współpracują ze sobą w celu doskonalenia swojej pracy, w szczególności przez wymianę doświadczeń.</a:t>
            </a:r>
            <a:endParaRPr lang="pl-PL" sz="200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304800" y="-162647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Etapy Procesu Wspomagania Szkół:</a:t>
            </a:r>
            <a:endParaRPr lang="pl-PL" dirty="0"/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xfrm>
            <a:off x="457200" y="1069110"/>
            <a:ext cx="8229600" cy="508230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30936">
              <a:spcBef>
                <a:spcPts val="300"/>
              </a:spcBef>
              <a:buNone/>
              <a:defRPr sz="2070" b="1"/>
            </a:pPr>
            <a:r>
              <a:rPr lang="pl-PL" dirty="0" smtClean="0"/>
              <a:t>Diagnoza</a:t>
            </a:r>
          </a:p>
          <a:p>
            <a:pPr marL="899161" indent="-285750" defTabSz="630936">
              <a:spcBef>
                <a:spcPts val="300"/>
              </a:spcBef>
              <a:buFont typeface="Arial" panose="020B0604020202020204" pitchFamily="34" charset="0"/>
              <a:buChar char="•"/>
              <a:defRPr sz="1656"/>
            </a:pPr>
            <a:r>
              <a:rPr lang="pl-PL" sz="1800" dirty="0" smtClean="0"/>
              <a:t>Specjalista we współpracy z dyrektorem/dyrektorką i nauczycielami oraz nauczycielkami analizuje potrzeby placówki. Między innymi w oparciu o informacje </a:t>
            </a:r>
            <a:br>
              <a:rPr lang="pl-PL" sz="1800" dirty="0" smtClean="0"/>
            </a:br>
            <a:r>
              <a:rPr lang="pl-PL" sz="1800" dirty="0" smtClean="0"/>
              <a:t>z dokumentacji placówki oraz wyniki ewaluacji wewnętrznej, raport z ewaluacji zewnętrznej oraz wyniki egzaminów zewnętrznych. Rezultatem diagnozy jest wybór obszaru oraz działań do realizacji.</a:t>
            </a:r>
          </a:p>
          <a:p>
            <a:pPr marL="0" indent="0" defTabSz="630936">
              <a:spcBef>
                <a:spcPts val="300"/>
              </a:spcBef>
              <a:buNone/>
              <a:defRPr sz="2070" b="1"/>
            </a:pPr>
            <a:r>
              <a:rPr lang="pl-PL" dirty="0" smtClean="0"/>
              <a:t>Planowanie procesu wspomagania</a:t>
            </a:r>
          </a:p>
          <a:p>
            <a:pPr marL="899161" indent="-285750" defTabSz="630936">
              <a:spcBef>
                <a:spcPts val="300"/>
              </a:spcBef>
              <a:buFont typeface="Arial" panose="020B0604020202020204" pitchFamily="34" charset="0"/>
              <a:buChar char="•"/>
              <a:defRPr sz="1656"/>
            </a:pPr>
            <a:r>
              <a:rPr lang="pl-PL" sz="1800" dirty="0" smtClean="0"/>
              <a:t>Planowanie działań, które służą podniesieniu jakości pracy – form doskonalenia zawodowego nauczycieli oraz wdrażania nabytych przez nich umiejętności i wypracowanych rozwiązań do praktyki szkolnej lub przedszkolnej. </a:t>
            </a:r>
          </a:p>
          <a:p>
            <a:pPr marL="899161" indent="-285750" defTabSz="630936">
              <a:spcBef>
                <a:spcPts val="300"/>
              </a:spcBef>
              <a:buFont typeface="Arial" panose="020B0604020202020204" pitchFamily="34" charset="0"/>
              <a:buChar char="•"/>
              <a:defRPr sz="1656"/>
            </a:pPr>
            <a:r>
              <a:rPr lang="pl-PL" sz="1800" dirty="0" smtClean="0"/>
              <a:t>Plan określa cele, formy i sposoby oraz czas działania.</a:t>
            </a:r>
          </a:p>
          <a:p>
            <a:pPr marL="0" indent="0" defTabSz="630936">
              <a:spcBef>
                <a:spcPts val="300"/>
              </a:spcBef>
              <a:buNone/>
              <a:defRPr sz="2070" b="1"/>
            </a:pPr>
            <a:r>
              <a:rPr lang="pl-PL" dirty="0" smtClean="0"/>
              <a:t>Realizacja działań</a:t>
            </a:r>
          </a:p>
          <a:p>
            <a:pPr marL="0" indent="0" defTabSz="630936">
              <a:spcBef>
                <a:spcPts val="300"/>
              </a:spcBef>
              <a:buNone/>
              <a:defRPr sz="2070" b="1"/>
            </a:pPr>
            <a:r>
              <a:rPr lang="pl-PL" dirty="0" smtClean="0"/>
              <a:t>Ewaluacja i przygotowanie sprawozdania z rocznego planu wspomagania.</a:t>
            </a:r>
            <a:endParaRPr lang="pl-PL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409575" y="347893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3564"/>
            </a:lvl1pPr>
          </a:lstStyle>
          <a:p>
            <a:r>
              <a:rPr lang="pl-PL" dirty="0" smtClean="0"/>
              <a:t>Zadania Zewnętrznego Specjalisty do spraw Wspomagania:</a:t>
            </a:r>
            <a:endParaRPr lang="pl-PL" dirty="0"/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457200" y="1556791"/>
            <a:ext cx="8229600" cy="388843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sz="28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Inicjowanie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sz="28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Wdrażanie</a:t>
            </a:r>
          </a:p>
          <a:p>
            <a:pPr>
              <a:spcBef>
                <a:spcPts val="500"/>
              </a:spcBef>
              <a:defRPr sz="3000" b="1">
                <a:solidFill>
                  <a:srgbClr val="FC3500"/>
                </a:solidFill>
              </a:defRPr>
            </a:pPr>
            <a:r>
              <a:rPr lang="pl-PL" sz="28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Monitorowanie </a:t>
            </a:r>
          </a:p>
          <a:p>
            <a:pPr marL="0" indent="0">
              <a:spcBef>
                <a:spcPts val="500"/>
              </a:spcBef>
              <a:buSzTx/>
              <a:buNone/>
              <a:defRPr sz="3000" b="1"/>
            </a:pPr>
            <a:endParaRPr lang="pl-PL" sz="281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spcBef>
                <a:spcPts val="500"/>
              </a:spcBef>
              <a:buSzTx/>
              <a:buNone/>
              <a:defRPr sz="3000" b="1"/>
            </a:pPr>
            <a:r>
              <a:rPr lang="pl-PL" sz="28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procesu wspomagania rozwoju szkoły </a:t>
            </a:r>
            <a:br>
              <a:rPr lang="pl-PL" sz="28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pl-PL" sz="28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w określonym obszarze jej pracy.</a:t>
            </a:r>
            <a:endParaRPr lang="pl-PL" sz="281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365</Words>
  <Application>Microsoft Office PowerPoint</Application>
  <PresentationFormat>Pokaz na ekranie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Moduł I Wspomaganie pracy szkoły – wprowadzenie do szkolenia</vt:lpstr>
      <vt:lpstr>Cele (Uczestnik szkolenia):</vt:lpstr>
      <vt:lpstr>Struktura spotkania MODUŁ I</vt:lpstr>
      <vt:lpstr>Zakładane efekty (Uczestnik szkolenia):</vt:lpstr>
      <vt:lpstr>Założenia Kompleksowego Wspomagania Szkół:</vt:lpstr>
      <vt:lpstr>Założenia Kompleksowego Wspomagania Szkół:</vt:lpstr>
      <vt:lpstr>Założenia Kompleksowego Wspomagania Szkół:</vt:lpstr>
      <vt:lpstr>Etapy Procesu Wspomagania Szkół:</vt:lpstr>
      <vt:lpstr>Zadania Zewnętrznego Specjalisty do spraw Wspomagania:</vt:lpstr>
      <vt:lpstr>Kompetencje (podstawowe) Specjalisty do spraw Wspomagania:</vt:lpstr>
      <vt:lpstr>Działania (ogólnie) Specjalisty do spraw Wspomagania:</vt:lpstr>
      <vt:lpstr>Rola zawodowa Specjalisty do spraw Wspomagania: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Modułu I Wspomaganie pracy szkoły – wprowadzenie do szkolenia</dc:title>
  <dc:creator>Rafał</dc:creator>
  <cp:lastModifiedBy>MGasik</cp:lastModifiedBy>
  <cp:revision>15</cp:revision>
  <dcterms:modified xsi:type="dcterms:W3CDTF">2019-03-14T13:55:34Z</dcterms:modified>
</cp:coreProperties>
</file>