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772400" cy="103555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Tekst tytułowy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683568" y="4293096"/>
            <a:ext cx="7776865" cy="6229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pic>
        <p:nvPicPr>
          <p:cNvPr id="15" name="image2.png" descr="Logo Markpiw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843808" y="692695"/>
            <a:ext cx="3388760" cy="1152130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Shape 16"/>
          <p:cNvSpPr/>
          <p:nvPr/>
        </p:nvSpPr>
        <p:spPr>
          <a:xfrm>
            <a:off x="0" y="5661247"/>
            <a:ext cx="9144000" cy="28803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627783" y="2492896"/>
            <a:ext cx="3816426" cy="1"/>
          </a:xfrm>
          <a:prstGeom prst="line">
            <a:avLst/>
          </a:prstGeom>
          <a:ln w="12700">
            <a:solidFill>
              <a:srgbClr val="083F8A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457200" y="1796819"/>
            <a:ext cx="8229600" cy="364840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722312" y="4406901"/>
            <a:ext cx="7772401" cy="1110332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r>
              <a:t>Tekst tytułowy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395535" y="5649550"/>
            <a:ext cx="8280922" cy="1"/>
          </a:xfrm>
          <a:prstGeom prst="line">
            <a:avLst/>
          </a:prstGeom>
          <a:ln>
            <a:solidFill>
              <a:srgbClr val="083F8A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9" name="image1.jpg" descr="C:\Users\EwaL\AppData\Local\Temp\Rar$DIa0.533\FE_POWER_poziom_pl-1_rgb.jp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83568" y="5697647"/>
            <a:ext cx="7849283" cy="1009045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457200" y="1796819"/>
            <a:ext cx="8229600" cy="364840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95535" y="5649550"/>
            <a:ext cx="8280922" cy="1"/>
          </a:xfrm>
          <a:prstGeom prst="line">
            <a:avLst/>
          </a:prstGeom>
          <a:ln>
            <a:solidFill>
              <a:srgbClr val="083F8A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" name="image1.jpg" descr="C:\Users\EwaL\AppData\Local\Temp\Rar$DIa0.533\FE_POWER_poziom_pl-1_rgb.jpg"/>
          <p:cNvPicPr>
            <a:picLocks noChangeAspect="1"/>
          </p:cNvPicPr>
          <p:nvPr/>
        </p:nvPicPr>
        <p:blipFill>
          <a:blip r:embed="rId8" cstate="print">
            <a:extLst/>
          </a:blip>
          <a:stretch>
            <a:fillRect/>
          </a:stretch>
        </p:blipFill>
        <p:spPr>
          <a:xfrm>
            <a:off x="683568" y="5697647"/>
            <a:ext cx="7849283" cy="100904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57200" y="45266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r>
              <a:t>Tekst tytułowy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1pPr>
      <a:lvl2pPr marL="790575" marR="0" indent="-3333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»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5pPr>
      <a:lvl6pPr marL="26060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6pPr>
      <a:lvl7pPr marL="30632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7pPr>
      <a:lvl8pPr marL="35204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8pPr>
      <a:lvl9pPr marL="39776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lk.ac.uk" TargetMode="External"/><Relationship Id="rId2" Type="http://schemas.openxmlformats.org/officeDocument/2006/relationships/hyperlink" Target="http://www.learning-styles-online.com/inventory/ques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ctrTitle"/>
          </p:nvPr>
        </p:nvSpPr>
        <p:spPr>
          <a:xfrm>
            <a:off x="685800" y="2417163"/>
            <a:ext cx="7772400" cy="2094875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95527">
              <a:defRPr sz="3132"/>
            </a:pPr>
            <a:r>
              <a:rPr lang="pl-PL" sz="3610" dirty="0" smtClean="0"/>
              <a:t>Moduł III</a:t>
            </a:r>
            <a:br>
              <a:rPr lang="pl-PL" sz="3610" dirty="0" smtClean="0"/>
            </a:br>
            <a:r>
              <a:rPr lang="pl-PL" sz="3610" dirty="0" smtClean="0"/>
              <a:t>Proces uczenia się i jego uwarunkowania</a:t>
            </a:r>
            <a:endParaRPr lang="pl-PL" sz="361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232348" y="0"/>
            <a:ext cx="82296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905255">
              <a:defRPr sz="3564"/>
            </a:pPr>
            <a:r>
              <a:rPr lang="pl-PL" dirty="0" smtClean="0"/>
              <a:t>Koncepcje uczenia się </a:t>
            </a:r>
            <a:r>
              <a:rPr lang="pl-PL" b="0" dirty="0" smtClean="0"/>
              <a:t>oraz</a:t>
            </a:r>
            <a:r>
              <a:rPr lang="pl-PL" dirty="0" smtClean="0"/>
              <a:t> style uczenia się</a:t>
            </a:r>
            <a:endParaRPr lang="pl-PL" dirty="0"/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xfrm>
            <a:off x="412230" y="1182037"/>
            <a:ext cx="8280921" cy="38884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196596" indent="-196596" defTabSz="786384">
              <a:spcBef>
                <a:spcPts val="400"/>
              </a:spcBef>
              <a:defRPr sz="2064"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Teoria ekspansywnego uczenia się (Y.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Engestroma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</a:t>
            </a:r>
          </a:p>
          <a:p>
            <a:pPr marL="196596" indent="-196596" defTabSz="786384">
              <a:spcBef>
                <a:spcPts val="400"/>
              </a:spcBef>
              <a:defRPr sz="2064"/>
            </a:pP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Neurodydaktyka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marL="196596" indent="-196596" defTabSz="786384">
              <a:spcBef>
                <a:spcPts val="400"/>
              </a:spcBef>
              <a:defRPr sz="2064"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Uczenie się przez nauczanie (metoda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</a:t>
            </a:r>
          </a:p>
          <a:p>
            <a:pPr marL="196596" indent="-196596" defTabSz="786384">
              <a:spcBef>
                <a:spcPts val="400"/>
              </a:spcBef>
              <a:defRPr sz="2064"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Cykl szkolenia dorosłych według Davida Kolba,</a:t>
            </a:r>
          </a:p>
          <a:p>
            <a:pPr marL="196596" indent="-196596" defTabSz="786384">
              <a:spcBef>
                <a:spcPts val="400"/>
              </a:spcBef>
              <a:defRPr sz="2064"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Kolb Learning Style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Inventory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(LSI),</a:t>
            </a:r>
          </a:p>
          <a:p>
            <a:pPr marL="196596" indent="-196596" defTabSz="786384">
              <a:spcBef>
                <a:spcPts val="400"/>
              </a:spcBef>
              <a:defRPr sz="2064"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Style uczenia się (wybrane klasyfikacje)</a:t>
            </a:r>
          </a:p>
          <a:p>
            <a:pPr marL="567944" indent="-196596" defTabSz="786384">
              <a:lnSpc>
                <a:spcPct val="90000"/>
              </a:lnSpc>
              <a:spcBef>
                <a:spcPts val="1300"/>
              </a:spcBef>
              <a:defRPr sz="2064" i="1"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obserwatorzy, myśliciele, decydenci, ludzie czynu; </a:t>
            </a:r>
          </a:p>
          <a:p>
            <a:pPr marL="567944" indent="-196596" defTabSz="786384">
              <a:lnSpc>
                <a:spcPct val="90000"/>
              </a:lnSpc>
              <a:spcBef>
                <a:spcPts val="1300"/>
              </a:spcBef>
              <a:defRPr sz="2064" i="1"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aktywni - refleksyjni, racjonalni - intuicyjni, wzrokowi - werbalni, sekwencyjni - globalni,</a:t>
            </a:r>
          </a:p>
          <a:p>
            <a:pPr marL="567944" indent="-196596" defTabSz="786384">
              <a:lnSpc>
                <a:spcPct val="90000"/>
              </a:lnSpc>
              <a:spcBef>
                <a:spcPts val="1300"/>
              </a:spcBef>
              <a:defRPr sz="2064" i="1"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eksperyment, analiza, synteza, zastosowania.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427220" y="0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Koncepcje </a:t>
            </a:r>
            <a:r>
              <a:rPr lang="pl-PL" dirty="0" smtClean="0">
                <a:solidFill>
                  <a:srgbClr val="FC3500"/>
                </a:solidFill>
              </a:rPr>
              <a:t>procesu</a:t>
            </a:r>
            <a:r>
              <a:rPr lang="pl-PL" dirty="0" smtClean="0"/>
              <a:t> uczenia się</a:t>
            </a:r>
            <a:endParaRPr lang="pl-PL" dirty="0"/>
          </a:p>
        </p:txBody>
      </p:sp>
      <p:sp>
        <p:nvSpPr>
          <p:cNvPr id="101" name="Shape 101"/>
          <p:cNvSpPr>
            <a:spLocks noGrp="1"/>
          </p:cNvSpPr>
          <p:nvPr>
            <p:ph type="body" sz="half" idx="1"/>
          </p:nvPr>
        </p:nvSpPr>
        <p:spPr>
          <a:xfrm>
            <a:off x="412230" y="1279427"/>
            <a:ext cx="8280921" cy="362235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7170" indent="-217170" defTabSz="868680">
              <a:spcBef>
                <a:spcPts val="500"/>
              </a:spcBef>
              <a:defRPr sz="2280"/>
            </a:pPr>
            <a:r>
              <a:rPr lang="pl-PL" sz="2810" dirty="0" smtClean="0"/>
              <a:t>Behawioryzm (bodźce);</a:t>
            </a:r>
          </a:p>
          <a:p>
            <a:pPr marL="217170" indent="-217170" defTabSz="868680">
              <a:spcBef>
                <a:spcPts val="500"/>
              </a:spcBef>
              <a:defRPr sz="2280"/>
            </a:pPr>
            <a:r>
              <a:rPr lang="pl-PL" sz="2810" dirty="0" smtClean="0"/>
              <a:t>Natywizm (co jest wrodzone?);</a:t>
            </a:r>
          </a:p>
          <a:p>
            <a:pPr marL="217170" indent="-217170" defTabSz="868680">
              <a:spcBef>
                <a:spcPts val="500"/>
              </a:spcBef>
              <a:defRPr sz="2280"/>
            </a:pPr>
            <a:r>
              <a:rPr lang="pl-PL" sz="2810" dirty="0" smtClean="0"/>
              <a:t>Konstruktywizm;</a:t>
            </a:r>
          </a:p>
          <a:p>
            <a:pPr marL="217170" indent="-217170" defTabSz="868680">
              <a:spcBef>
                <a:spcPts val="500"/>
              </a:spcBef>
              <a:defRPr sz="2280"/>
            </a:pPr>
            <a:r>
              <a:rPr lang="pl-PL" sz="2810" dirty="0" smtClean="0"/>
              <a:t>Teorie </a:t>
            </a:r>
            <a:r>
              <a:rPr lang="pl-PL" sz="2810" dirty="0" err="1" smtClean="0"/>
              <a:t>socjokulturowe</a:t>
            </a:r>
            <a:r>
              <a:rPr lang="pl-PL" sz="2810" dirty="0" smtClean="0"/>
              <a:t> (język i interakcje społecznych w procesie uczenia się);</a:t>
            </a:r>
          </a:p>
          <a:p>
            <a:pPr marL="217170" indent="-217170" defTabSz="868680">
              <a:spcBef>
                <a:spcPts val="500"/>
              </a:spcBef>
              <a:defRPr sz="2280"/>
            </a:pPr>
            <a:r>
              <a:rPr lang="pl-PL" sz="2810" dirty="0" smtClean="0"/>
              <a:t>Teorie uczenia się sytuacyjnego (kontekst społeczny, grupa);</a:t>
            </a:r>
          </a:p>
          <a:p>
            <a:pPr marL="217170" indent="-217170" defTabSz="868680">
              <a:spcBef>
                <a:spcPts val="500"/>
              </a:spcBef>
              <a:defRPr sz="2280"/>
            </a:pPr>
            <a:r>
              <a:rPr lang="pl-PL" sz="2810" dirty="0" smtClean="0"/>
              <a:t>Koncepcje neurobiologiczne (mózg czy dziecko?).</a:t>
            </a:r>
            <a:endParaRPr lang="pl-PL" sz="2810" dirty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defTabSz="905255">
              <a:defRPr sz="3564"/>
            </a:lvl1pPr>
          </a:lstStyle>
          <a:p>
            <a:r>
              <a:rPr lang="pl-PL" sz="3600" dirty="0" smtClean="0"/>
              <a:t>Systemy reprezentacji sensorycznej - różne style sensoryczne</a:t>
            </a:r>
            <a:endParaRPr lang="pl-PL" sz="3600" dirty="0"/>
          </a:p>
        </p:txBody>
      </p:sp>
      <p:sp>
        <p:nvSpPr>
          <p:cNvPr id="104" name="Shape 104"/>
          <p:cNvSpPr>
            <a:spLocks noGrp="1"/>
          </p:cNvSpPr>
          <p:nvPr>
            <p:ph type="body" sz="half" idx="1"/>
          </p:nvPr>
        </p:nvSpPr>
        <p:spPr>
          <a:xfrm>
            <a:off x="532150" y="1888761"/>
            <a:ext cx="8280921" cy="39424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spcBef>
                <a:spcPts val="500"/>
              </a:spcBef>
              <a:defRPr sz="2400"/>
            </a:pPr>
            <a:r>
              <a:rPr lang="pl-PL" sz="2810" dirty="0" smtClean="0"/>
              <a:t>Wzrokowcy</a:t>
            </a:r>
          </a:p>
          <a:p>
            <a:pPr marL="228600" indent="-228600">
              <a:spcBef>
                <a:spcPts val="500"/>
              </a:spcBef>
              <a:defRPr sz="2400"/>
            </a:pPr>
            <a:r>
              <a:rPr lang="pl-PL" sz="2810" dirty="0" smtClean="0"/>
              <a:t>Słuchowcy</a:t>
            </a:r>
          </a:p>
          <a:p>
            <a:pPr marL="228600" indent="-228600">
              <a:spcBef>
                <a:spcPts val="500"/>
              </a:spcBef>
              <a:defRPr sz="2400"/>
            </a:pPr>
            <a:r>
              <a:rPr lang="pl-PL" sz="2810" dirty="0" err="1" smtClean="0"/>
              <a:t>Kinestetycy</a:t>
            </a:r>
            <a:endParaRPr lang="pl-PL" sz="2810" dirty="0" smtClean="0"/>
          </a:p>
          <a:p>
            <a:pPr marL="228600" indent="-228600">
              <a:spcBef>
                <a:spcPts val="500"/>
              </a:spcBef>
              <a:defRPr sz="2400"/>
            </a:pPr>
            <a:r>
              <a:rPr lang="pl-PL" sz="2810" dirty="0" err="1" smtClean="0"/>
              <a:t>Czuciowcy</a:t>
            </a:r>
            <a:endParaRPr lang="pl-PL" sz="2810" dirty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427220" y="857402"/>
            <a:ext cx="8229600" cy="1143001"/>
          </a:xfrm>
          <a:prstGeom prst="rect">
            <a:avLst/>
          </a:prstGeom>
        </p:spPr>
        <p:txBody>
          <a:bodyPr>
            <a:noAutofit/>
          </a:bodyPr>
          <a:lstStyle>
            <a:lvl1pPr defTabSz="658368">
              <a:defRPr sz="2592"/>
            </a:lvl1pPr>
          </a:lstStyle>
          <a:p>
            <a:r>
              <a:rPr lang="pl-PL" sz="3600" dirty="0" smtClean="0"/>
              <a:t>Proces uczenia się </a:t>
            </a:r>
            <a:r>
              <a:rPr lang="pl-PL" sz="3600" dirty="0" err="1" smtClean="0"/>
              <a:t>vs</a:t>
            </a:r>
            <a:r>
              <a:rPr lang="pl-PL" sz="3600" dirty="0" smtClean="0"/>
              <a:t> preferowane przez nauczycieli i przez uczniów reprezentacje sensoryczne</a:t>
            </a:r>
            <a:endParaRPr lang="pl-PL" sz="3600" dirty="0"/>
          </a:p>
        </p:txBody>
      </p:sp>
      <p:sp>
        <p:nvSpPr>
          <p:cNvPr id="107" name="Shape 107"/>
          <p:cNvSpPr>
            <a:spLocks noGrp="1"/>
          </p:cNvSpPr>
          <p:nvPr>
            <p:ph type="body" sz="half" idx="1"/>
          </p:nvPr>
        </p:nvSpPr>
        <p:spPr>
          <a:xfrm>
            <a:off x="420867" y="2323475"/>
            <a:ext cx="8498279" cy="38224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spcBef>
                <a:spcPts val="500"/>
              </a:spcBef>
              <a:defRPr sz="2400"/>
            </a:pPr>
            <a:r>
              <a:rPr lang="pl-PL" sz="2810" dirty="0" smtClean="0"/>
              <a:t>Jaki typ aktywności nauczyciel proponuje najczęściej?</a:t>
            </a:r>
          </a:p>
          <a:p>
            <a:pPr marL="228600" indent="-228600">
              <a:spcBef>
                <a:spcPts val="500"/>
              </a:spcBef>
              <a:defRPr sz="2400"/>
            </a:pPr>
            <a:r>
              <a:rPr lang="pl-PL" sz="2810" dirty="0" smtClean="0"/>
              <a:t>Jakiego typu doświadczeń sensorycznych jest najmniej lub nie ma ich wcale?</a:t>
            </a:r>
          </a:p>
          <a:p>
            <a:pPr marL="228600" indent="-228600">
              <a:spcBef>
                <a:spcPts val="500"/>
              </a:spcBef>
              <a:defRPr sz="2400"/>
            </a:pPr>
            <a:r>
              <a:rPr lang="pl-PL" sz="2810" dirty="0" smtClean="0">
                <a:cs typeface="Calibri" pitchFamily="34" charset="0"/>
              </a:rPr>
              <a:t>Jak to wpływa na efekty nauczania?</a:t>
            </a:r>
            <a:endParaRPr lang="pl-PL" sz="2810" dirty="0">
              <a:cs typeface="Calibri" pitchFamily="34" charset="0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39552" y="452668"/>
            <a:ext cx="8147247" cy="672076"/>
          </a:xfrm>
          <a:prstGeom prst="rect">
            <a:avLst/>
          </a:prstGeom>
        </p:spPr>
        <p:txBody>
          <a:bodyPr/>
          <a:lstStyle/>
          <a:p>
            <a:r>
              <a:t>Materiały pomocnicze</a:t>
            </a:r>
          </a:p>
        </p:txBody>
      </p:sp>
      <p:sp>
        <p:nvSpPr>
          <p:cNvPr id="110" name="Shape 110"/>
          <p:cNvSpPr/>
          <p:nvPr/>
        </p:nvSpPr>
        <p:spPr>
          <a:xfrm>
            <a:off x="457199" y="1124744"/>
            <a:ext cx="8229600" cy="2372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marL="635000" indent="-381000">
              <a:spcBef>
                <a:spcPts val="2000"/>
              </a:spcBef>
              <a:buSzPct val="100000"/>
              <a:buFont typeface="Arial" pitchFamily="34" charset="0"/>
              <a:buChar char="•"/>
              <a:defRPr sz="3000">
                <a:solidFill>
                  <a:srgbClr val="083F8A"/>
                </a:solidFill>
              </a:defRPr>
            </a:pPr>
            <a:r>
              <a:rPr dirty="0">
                <a:hlinkClick r:id="rId2"/>
              </a:rPr>
              <a:t>http://</a:t>
            </a:r>
            <a:r>
              <a:rPr dirty="0" smtClean="0">
                <a:hlinkClick r:id="rId2"/>
              </a:rPr>
              <a:t>www.learning-styles-online.com/inventory/questions</a:t>
            </a:r>
            <a:endParaRPr lang="pl-PL" dirty="0" smtClean="0"/>
          </a:p>
          <a:p>
            <a:pPr marL="635000" indent="-381000">
              <a:spcBef>
                <a:spcPts val="2000"/>
              </a:spcBef>
              <a:buSzPct val="100000"/>
              <a:buFont typeface="Arial" pitchFamily="34" charset="0"/>
              <a:buChar char="•"/>
              <a:defRPr sz="3000">
                <a:solidFill>
                  <a:srgbClr val="083F8A"/>
                </a:solidFill>
              </a:defRPr>
            </a:pPr>
            <a:r>
              <a:rPr u="sng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http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://www.bilk.ac.uk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427219" y="0"/>
            <a:ext cx="8229600" cy="851701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000" b="0" dirty="0" smtClean="0"/>
              <a:t>(Uczestnik szkolenia)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502171" y="914624"/>
            <a:ext cx="8229600" cy="38884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0317" indent="-250317" defTabSz="667512">
              <a:spcBef>
                <a:spcPts val="400"/>
              </a:spcBef>
              <a:defRPr sz="1752"/>
            </a:pPr>
            <a:r>
              <a:rPr lang="pl-PL" sz="2000" dirty="0" smtClean="0"/>
              <a:t>definiuje pojęcie uczenia się;</a:t>
            </a:r>
          </a:p>
          <a:p>
            <a:pPr marL="250317" indent="-250317" defTabSz="667512">
              <a:spcBef>
                <a:spcPts val="400"/>
              </a:spcBef>
              <a:defRPr sz="1752"/>
            </a:pPr>
            <a:r>
              <a:rPr lang="pl-PL" sz="2000" dirty="0" smtClean="0"/>
              <a:t>charakteryzuje najważniejsze koncepcje uczenia się; </a:t>
            </a:r>
          </a:p>
          <a:p>
            <a:pPr marL="250317" indent="-250317" defTabSz="667512">
              <a:spcBef>
                <a:spcPts val="400"/>
              </a:spcBef>
              <a:defRPr sz="1752"/>
            </a:pPr>
            <a:r>
              <a:rPr lang="pl-PL" sz="2000" dirty="0" smtClean="0"/>
              <a:t>opisuje przebieg procesu uczenia się; </a:t>
            </a:r>
          </a:p>
          <a:p>
            <a:pPr marL="250317" indent="-250317" defTabSz="667512">
              <a:spcBef>
                <a:spcPts val="400"/>
              </a:spcBef>
              <a:defRPr sz="1752"/>
            </a:pPr>
            <a:r>
              <a:rPr lang="pl-PL" sz="2000" dirty="0" smtClean="0"/>
              <a:t>podaje różnice i podobieństwa między procesem uczeniem się dorosłego, a procesem uczenia się dziecka;</a:t>
            </a:r>
          </a:p>
          <a:p>
            <a:pPr marL="250317" indent="-250317" defTabSz="667512">
              <a:spcBef>
                <a:spcPts val="400"/>
              </a:spcBef>
              <a:defRPr sz="1752"/>
            </a:pPr>
            <a:r>
              <a:rPr lang="pl-PL" sz="2000" dirty="0" smtClean="0"/>
              <a:t>określa czynniki wpływające na efektywność procesu uczenia się wynikające </a:t>
            </a:r>
            <a:br>
              <a:rPr lang="pl-PL" sz="2000" dirty="0" smtClean="0"/>
            </a:br>
            <a:r>
              <a:rPr lang="pl-PL" sz="2000" dirty="0" smtClean="0"/>
              <a:t>z najnowszych badań; </a:t>
            </a:r>
          </a:p>
          <a:p>
            <a:pPr marL="250317" indent="-250317" defTabSz="667512">
              <a:spcBef>
                <a:spcPts val="400"/>
              </a:spcBef>
              <a:defRPr sz="1752"/>
            </a:pPr>
            <a:r>
              <a:rPr lang="pl-PL" sz="2000" dirty="0" smtClean="0"/>
              <a:t>uzasadnia znaczenie dobrych relacji między uczniem/uczennicą </a:t>
            </a:r>
            <a:br>
              <a:rPr lang="pl-PL" sz="2000" dirty="0" smtClean="0"/>
            </a:br>
            <a:r>
              <a:rPr lang="pl-PL" sz="2000" dirty="0" smtClean="0"/>
              <a:t>a nauczycielem/nauczycielką w procesie uczenia się; </a:t>
            </a:r>
          </a:p>
          <a:p>
            <a:pPr marL="250317" indent="-250317" defTabSz="667512">
              <a:spcBef>
                <a:spcPts val="400"/>
              </a:spcBef>
              <a:defRPr sz="1752"/>
            </a:pPr>
            <a:r>
              <a:rPr lang="pl-PL" sz="2000" dirty="0" smtClean="0"/>
              <a:t>identyfikuje czynniki związane z organizacją pracy szkoły, które sprzyjają procesom uczenia się; </a:t>
            </a:r>
          </a:p>
          <a:p>
            <a:pPr marL="250317" indent="-250317" defTabSz="667512">
              <a:spcBef>
                <a:spcPts val="400"/>
              </a:spcBef>
              <a:defRPr sz="1752"/>
            </a:pPr>
            <a:r>
              <a:rPr lang="pl-PL" sz="2000" dirty="0" smtClean="0"/>
              <a:t>korzysta z wiedzy na temat uczenia się planując, a potem przeprowadzając proces wspomagania szkół.</a:t>
            </a:r>
            <a:endParaRPr lang="pl-PL" sz="2000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8100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Struktura spotkania </a:t>
            </a:r>
            <a:r>
              <a:rPr dirty="0" smtClean="0"/>
              <a:t>MODUŁ </a:t>
            </a:r>
            <a:r>
              <a:rPr dirty="0"/>
              <a:t>III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472190" y="676726"/>
            <a:ext cx="8229600" cy="38884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8307" indent="-178307" defTabSz="475487">
              <a:spcBef>
                <a:spcPts val="300"/>
              </a:spcBef>
              <a:defRPr sz="1456"/>
            </a:pPr>
            <a:endParaRPr sz="1800" dirty="0"/>
          </a:p>
          <a:p>
            <a:pPr marL="178307" indent="-178307" defTabSz="475487">
              <a:spcBef>
                <a:spcPts val="300"/>
              </a:spcBef>
              <a:defRPr sz="1456"/>
            </a:pPr>
            <a:r>
              <a:rPr lang="pl-PL" sz="1800" dirty="0" smtClean="0"/>
              <a:t>Czym jest, a czym nie jest uczenie (uczenie się, uczenie innych)?</a:t>
            </a:r>
          </a:p>
          <a:p>
            <a:pPr marL="178307" indent="-178307" defTabSz="475487">
              <a:spcBef>
                <a:spcPts val="300"/>
              </a:spcBef>
              <a:defRPr sz="1456"/>
            </a:pPr>
            <a:r>
              <a:rPr lang="pl-PL" sz="1800" dirty="0" smtClean="0"/>
              <a:t>Co to znaczy uczyć się? Różne koncepcje procesu uczenia się; </a:t>
            </a:r>
          </a:p>
          <a:p>
            <a:pPr marL="178307" indent="-178307" defTabSz="475487">
              <a:spcBef>
                <a:spcPts val="300"/>
              </a:spcBef>
              <a:defRPr sz="1456"/>
            </a:pPr>
            <a:r>
              <a:rPr lang="pl-PL" sz="1800" dirty="0" smtClean="0"/>
              <a:t>Systemy reprezentacji sensorycznej;</a:t>
            </a:r>
          </a:p>
          <a:p>
            <a:pPr marL="178307" indent="-178307" defTabSz="475487">
              <a:spcBef>
                <a:spcPts val="300"/>
              </a:spcBef>
              <a:defRPr sz="1456"/>
            </a:pPr>
            <a:r>
              <a:rPr lang="pl-PL" sz="1800" dirty="0" smtClean="0"/>
              <a:t>Analiza procesu uczenia pod względem preferowanych przez nauczycieli i przez uczniów reprezentacji sensorycznych;</a:t>
            </a:r>
          </a:p>
          <a:p>
            <a:pPr marL="178307" indent="-178307" defTabSz="475487">
              <a:spcBef>
                <a:spcPts val="300"/>
              </a:spcBef>
              <a:defRPr sz="1456"/>
            </a:pPr>
            <a:r>
              <a:rPr lang="pl-PL" sz="1800" dirty="0" smtClean="0"/>
              <a:t>Model rozwoju, doskonalenia i uczenia się od Nieświadomej Niekompetencji (NN) do Nieświadomej Kompetencji (NK);</a:t>
            </a:r>
          </a:p>
          <a:p>
            <a:pPr marL="178307" indent="-178307" defTabSz="475487">
              <a:spcBef>
                <a:spcPts val="300"/>
              </a:spcBef>
              <a:defRPr sz="1456"/>
            </a:pPr>
            <a:r>
              <a:rPr lang="pl-PL" sz="1800" dirty="0" smtClean="0"/>
              <a:t>Od umiejętności prostych po złożone - taksonomia </a:t>
            </a:r>
            <a:r>
              <a:rPr lang="pl-PL" sz="1800" dirty="0" err="1" smtClean="0"/>
              <a:t>Blooma</a:t>
            </a:r>
            <a:r>
              <a:rPr lang="pl-PL" sz="1800" dirty="0" smtClean="0"/>
              <a:t>, proces uczenia się jako rozwoju umiejętności prostych i złożonych;</a:t>
            </a:r>
          </a:p>
          <a:p>
            <a:pPr marL="178307" indent="-178307" defTabSz="475487">
              <a:spcBef>
                <a:spcPts val="300"/>
              </a:spcBef>
              <a:defRPr sz="1456"/>
            </a:pPr>
            <a:r>
              <a:rPr lang="pl-PL" sz="1800" dirty="0" smtClean="0"/>
              <a:t>Jak uczą się dorośli?</a:t>
            </a:r>
          </a:p>
          <a:p>
            <a:pPr marL="178307" indent="-178307" defTabSz="475487">
              <a:spcBef>
                <a:spcPts val="300"/>
              </a:spcBef>
              <a:defRPr sz="1456"/>
            </a:pPr>
            <a:r>
              <a:rPr lang="pl-PL" sz="1800" dirty="0" smtClean="0"/>
              <a:t>Szkoła skoncentrowana na uczeniu się;</a:t>
            </a:r>
          </a:p>
          <a:p>
            <a:pPr marL="178307" indent="-178307" defTabSz="475487">
              <a:spcBef>
                <a:spcPts val="300"/>
              </a:spcBef>
              <a:defRPr sz="1456"/>
            </a:pPr>
            <a:r>
              <a:rPr lang="pl-PL" sz="1800" dirty="0" smtClean="0"/>
              <a:t>Wpływ organizacji środowiska na przebieg procesu uczenia się;</a:t>
            </a:r>
          </a:p>
          <a:p>
            <a:pPr marL="178307" indent="-178307" defTabSz="475487">
              <a:spcBef>
                <a:spcPts val="300"/>
              </a:spcBef>
              <a:defRPr sz="1456"/>
            </a:pPr>
            <a:r>
              <a:rPr lang="pl-PL" sz="1800" dirty="0" smtClean="0"/>
              <a:t>Rozmowa, wywiad, obserwacja - zbieranie informacji na temat procesów uczenia się </a:t>
            </a:r>
            <a:br>
              <a:rPr lang="pl-PL" sz="1800" dirty="0" smtClean="0"/>
            </a:br>
            <a:r>
              <a:rPr lang="pl-PL" sz="1800" dirty="0" smtClean="0"/>
              <a:t>w szkole;</a:t>
            </a:r>
          </a:p>
          <a:p>
            <a:pPr marL="178307" indent="-178307" defTabSz="475487">
              <a:spcBef>
                <a:spcPts val="300"/>
              </a:spcBef>
              <a:defRPr sz="1456"/>
            </a:pPr>
            <a:r>
              <a:rPr lang="pl-PL" sz="1800" dirty="0" smtClean="0"/>
              <a:t>Podsumowanie spotkania (modułu III).</a:t>
            </a:r>
            <a:endParaRPr lang="pl-PL" sz="1800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427219" y="-242471"/>
            <a:ext cx="8229601" cy="1143001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Zakładane efekty </a:t>
            </a:r>
            <a:r>
              <a:rPr lang="pl-PL" sz="1900" b="0" dirty="0" smtClean="0"/>
              <a:t>(Uczestnik szkolenia)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472190" y="964791"/>
            <a:ext cx="8229600" cy="38884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0317" indent="-250317" defTabSz="667512">
              <a:spcBef>
                <a:spcPts val="400"/>
              </a:spcBef>
              <a:defRPr sz="1752"/>
            </a:pPr>
            <a:r>
              <a:rPr lang="pl-PL" sz="2000" dirty="0" smtClean="0"/>
              <a:t>definiuje pojęcie uczenia się;</a:t>
            </a:r>
          </a:p>
          <a:p>
            <a:pPr marL="250317" indent="-250317" defTabSz="667512">
              <a:spcBef>
                <a:spcPts val="400"/>
              </a:spcBef>
              <a:defRPr sz="1752"/>
            </a:pPr>
            <a:r>
              <a:rPr lang="pl-PL" sz="2000" dirty="0" smtClean="0"/>
              <a:t>charakteryzuje najważniejsze koncepcje uczenia się; </a:t>
            </a:r>
          </a:p>
          <a:p>
            <a:pPr marL="250317" indent="-250317" defTabSz="667512">
              <a:spcBef>
                <a:spcPts val="400"/>
              </a:spcBef>
              <a:defRPr sz="1752"/>
            </a:pPr>
            <a:r>
              <a:rPr lang="pl-PL" sz="2000" dirty="0" smtClean="0"/>
              <a:t>opisuje przebieg procesu uczenia się; </a:t>
            </a:r>
          </a:p>
          <a:p>
            <a:pPr marL="250317" indent="-250317" defTabSz="667512">
              <a:spcBef>
                <a:spcPts val="400"/>
              </a:spcBef>
              <a:defRPr sz="1752"/>
            </a:pPr>
            <a:r>
              <a:rPr lang="pl-PL" sz="2000" dirty="0" smtClean="0"/>
              <a:t>podaje różnice i podobieństwa między procesem uczeniem się dorosłego, a procesem uczenia się dziecka;</a:t>
            </a:r>
          </a:p>
          <a:p>
            <a:pPr marL="250317" indent="-250317" defTabSz="667512">
              <a:spcBef>
                <a:spcPts val="400"/>
              </a:spcBef>
              <a:defRPr sz="1752"/>
            </a:pPr>
            <a:r>
              <a:rPr lang="pl-PL" sz="2000" dirty="0" smtClean="0"/>
              <a:t>określa czynniki wpływające na efektywność procesu uczenia się wynikające z najnowszych badań; </a:t>
            </a:r>
          </a:p>
          <a:p>
            <a:pPr marL="250317" indent="-250317" defTabSz="667512">
              <a:spcBef>
                <a:spcPts val="400"/>
              </a:spcBef>
              <a:defRPr sz="1752"/>
            </a:pPr>
            <a:r>
              <a:rPr lang="pl-PL" sz="2000" dirty="0" smtClean="0"/>
              <a:t>uzasadnia znaczenie dobrych relacji między uczniem/uczennicą a nauczycielem/nauczycielką w procesie uczenia się; </a:t>
            </a:r>
          </a:p>
          <a:p>
            <a:pPr marL="250317" indent="-250317" defTabSz="667512">
              <a:spcBef>
                <a:spcPts val="400"/>
              </a:spcBef>
              <a:defRPr sz="1752"/>
            </a:pPr>
            <a:r>
              <a:rPr lang="pl-PL" sz="2000" dirty="0" smtClean="0"/>
              <a:t>identyfikuje czynniki związane z organizacją pracy szkoły, które sprzyjają procesom uczenia się; </a:t>
            </a:r>
          </a:p>
          <a:p>
            <a:pPr marL="250317" indent="-250317" defTabSz="667512">
              <a:spcBef>
                <a:spcPts val="400"/>
              </a:spcBef>
              <a:defRPr sz="1752"/>
            </a:pPr>
            <a:r>
              <a:rPr lang="pl-PL" sz="2000" dirty="0" smtClean="0"/>
              <a:t>korzysta z wiedzy na temat uczenia się planując, a potem przeprowadzając proces wspomagania szkół.</a:t>
            </a:r>
            <a:endParaRPr lang="pl-PL" sz="2000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471690" y="0"/>
            <a:ext cx="8229601" cy="1143001"/>
          </a:xfrm>
          <a:prstGeom prst="rect">
            <a:avLst/>
          </a:prstGeom>
        </p:spPr>
        <p:txBody>
          <a:bodyPr/>
          <a:lstStyle/>
          <a:p>
            <a:r>
              <a:t>Uczenie się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sz="half" idx="1"/>
          </p:nvPr>
        </p:nvSpPr>
        <p:spPr>
          <a:xfrm>
            <a:off x="441710" y="1289154"/>
            <a:ext cx="8229601" cy="41372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339470" indent="-339470" defTabSz="905255">
              <a:spcBef>
                <a:spcPts val="500"/>
              </a:spcBef>
              <a:defRPr sz="2376"/>
            </a:pPr>
            <a:r>
              <a:rPr lang="pl-PL" sz="281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Wiedza </a:t>
            </a:r>
          </a:p>
          <a:p>
            <a:pPr marL="339470" indent="-339470" defTabSz="905255">
              <a:spcBef>
                <a:spcPts val="500"/>
              </a:spcBef>
              <a:defRPr sz="2376"/>
            </a:pPr>
            <a:r>
              <a:rPr lang="pl-PL" sz="281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Motywacja</a:t>
            </a:r>
          </a:p>
          <a:p>
            <a:pPr marL="339470" indent="-339470" defTabSz="905255">
              <a:spcBef>
                <a:spcPts val="500"/>
              </a:spcBef>
              <a:defRPr sz="2376"/>
            </a:pPr>
            <a:r>
              <a:rPr lang="pl-PL" sz="281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Ocena vs Informacja zwrotna </a:t>
            </a:r>
          </a:p>
          <a:p>
            <a:pPr marL="339470" indent="-339470" defTabSz="905255">
              <a:spcBef>
                <a:spcPts val="500"/>
              </a:spcBef>
              <a:defRPr sz="2376"/>
            </a:pPr>
            <a:r>
              <a:rPr lang="pl-PL" sz="281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Współpraca </a:t>
            </a:r>
          </a:p>
          <a:p>
            <a:pPr marL="339470" indent="-339470" defTabSz="905255">
              <a:spcBef>
                <a:spcPts val="500"/>
              </a:spcBef>
              <a:defRPr sz="2376"/>
            </a:pPr>
            <a:r>
              <a:rPr lang="pl-PL" sz="281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Planowanie (organizacja)</a:t>
            </a:r>
          </a:p>
          <a:p>
            <a:pPr marL="339470" indent="-339470" defTabSz="905255">
              <a:spcBef>
                <a:spcPts val="500"/>
              </a:spcBef>
              <a:defRPr sz="2376"/>
            </a:pPr>
            <a:r>
              <a:rPr lang="pl-PL" sz="281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Monitorowanie procesów edukacyjnych na poziomach klasy </a:t>
            </a:r>
            <a:br>
              <a:rPr lang="pl-PL" sz="281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81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szkoły</a:t>
            </a:r>
            <a:endParaRPr lang="pl-PL" sz="281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436879" y="110568"/>
            <a:ext cx="8229601" cy="71001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FC3500"/>
                </a:solidFill>
              </a:defRPr>
            </a:lvl1pPr>
          </a:lstStyle>
          <a:p>
            <a:pPr algn="l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Wiedza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346438" y="537760"/>
            <a:ext cx="8229601" cy="494864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88035" indent="-288035" defTabSz="768095">
              <a:spcBef>
                <a:spcPts val="400"/>
              </a:spcBef>
              <a:defRPr sz="2016"/>
            </a:pPr>
            <a:endParaRPr dirty="0"/>
          </a:p>
          <a:p>
            <a:pPr marL="288035" indent="-288035" defTabSz="768095">
              <a:spcBef>
                <a:spcPts val="400"/>
              </a:spcBef>
              <a:defRPr sz="2016"/>
            </a:pPr>
            <a:r>
              <a:rPr lang="pl-PL" sz="2400" dirty="0" smtClean="0"/>
              <a:t>Działanie ucznia - wymaga aktywności umysłowej;</a:t>
            </a:r>
          </a:p>
          <a:p>
            <a:pPr marL="288035" indent="-288035" defTabSz="768095">
              <a:spcBef>
                <a:spcPts val="400"/>
              </a:spcBef>
              <a:defRPr sz="2016"/>
            </a:pPr>
            <a:r>
              <a:rPr lang="pl-PL" sz="2400" dirty="0" smtClean="0"/>
              <a:t>Wiedza pochodzi z formalnych i nieformalnych kontekstów, obserwacji życia codziennego, mediów, od kolegów i koleżanek, rodziców, ze szkoły;</a:t>
            </a:r>
          </a:p>
          <a:p>
            <a:pPr marL="288035" indent="-288035" defTabSz="768095">
              <a:spcBef>
                <a:spcPts val="400"/>
              </a:spcBef>
              <a:defRPr sz="2016"/>
            </a:pPr>
            <a:r>
              <a:rPr lang="pl-PL" sz="2400" dirty="0" smtClean="0"/>
              <a:t>Uczenie się wymaga integracji struktur wiedzy;</a:t>
            </a:r>
          </a:p>
          <a:p>
            <a:pPr marL="288035" indent="-288035" defTabSz="768095">
              <a:spcBef>
                <a:spcPts val="400"/>
              </a:spcBef>
              <a:defRPr sz="2016"/>
            </a:pPr>
            <a:r>
              <a:rPr lang="pl-PL" sz="2400" dirty="0" smtClean="0"/>
              <a:t>Budowanie skomplikowanej struktury wiedzy przez hierarchicznie organizowanie kolejnych elementów;</a:t>
            </a:r>
          </a:p>
          <a:p>
            <a:pPr marL="288035" indent="-288035" defTabSz="768095">
              <a:spcBef>
                <a:spcPts val="400"/>
              </a:spcBef>
              <a:defRPr sz="2016"/>
            </a:pPr>
            <a:r>
              <a:rPr lang="pl-PL" sz="2400" dirty="0" smtClean="0"/>
              <a:t>Organizowanie struktury wiedzy w umyśle;</a:t>
            </a:r>
          </a:p>
          <a:p>
            <a:pPr marL="288035" indent="-288035" defTabSz="768095">
              <a:spcBef>
                <a:spcPts val="400"/>
              </a:spcBef>
              <a:defRPr sz="2016"/>
            </a:pPr>
            <a:r>
              <a:rPr lang="pl-PL" sz="2400" dirty="0" smtClean="0"/>
              <a:t>Ograniczenia w przetwarzaniu informacji;</a:t>
            </a:r>
          </a:p>
          <a:p>
            <a:pPr marL="288035" indent="-288035" defTabSz="768095">
              <a:spcBef>
                <a:spcPts val="400"/>
              </a:spcBef>
              <a:defRPr sz="2016"/>
            </a:pPr>
            <a:r>
              <a:rPr lang="pl-PL" sz="2400" dirty="0" smtClean="0"/>
              <a:t>Wzajemnej zależności między emocjami, motywacją a poznaniem;</a:t>
            </a:r>
          </a:p>
          <a:p>
            <a:pPr marL="288035" indent="-288035" defTabSz="768095">
              <a:spcBef>
                <a:spcPts val="400"/>
              </a:spcBef>
              <a:defRPr sz="2016"/>
            </a:pPr>
            <a:r>
              <a:rPr lang="pl-PL" sz="2400" dirty="0" smtClean="0"/>
              <a:t>Podatność na transfer struktur wiedzy;</a:t>
            </a:r>
          </a:p>
          <a:p>
            <a:pPr marL="288035" indent="-288035" defTabSz="768095">
              <a:spcBef>
                <a:spcPts val="400"/>
              </a:spcBef>
              <a:defRPr sz="2016"/>
            </a:pPr>
            <a:r>
              <a:rPr lang="pl-PL" sz="2400" dirty="0" smtClean="0"/>
              <a:t>Uczenie się wymaga czasu i wysiłku.</a:t>
            </a:r>
            <a:endParaRPr lang="pl-PL" sz="2400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481849" y="410371"/>
            <a:ext cx="8229601" cy="71001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FC3500"/>
                </a:solidFill>
              </a:defRPr>
            </a:lvl1pPr>
          </a:lstStyle>
          <a:p>
            <a:pPr algn="l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Motywacja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436878" y="1102606"/>
            <a:ext cx="8229601" cy="325021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500"/>
              </a:spcBef>
              <a:defRPr sz="2400"/>
            </a:pPr>
            <a:endParaRPr dirty="0"/>
          </a:p>
          <a:p>
            <a:pPr>
              <a:spcBef>
                <a:spcPts val="500"/>
              </a:spcBef>
              <a:defRPr sz="2400"/>
            </a:pPr>
            <a:r>
              <a:rPr lang="pl-PL" sz="2810" dirty="0" smtClean="0"/>
              <a:t>Pozytywne lub negatywne przekonania motywacyjne.</a:t>
            </a:r>
          </a:p>
          <a:p>
            <a:pPr>
              <a:spcBef>
                <a:spcPts val="500"/>
              </a:spcBef>
              <a:defRPr sz="2400"/>
            </a:pPr>
            <a:r>
              <a:rPr lang="pl-PL" sz="2810" dirty="0" smtClean="0"/>
              <a:t>Zasady pomagające podnieść poziom motywacji.</a:t>
            </a:r>
          </a:p>
          <a:p>
            <a:pPr>
              <a:spcBef>
                <a:spcPts val="500"/>
              </a:spcBef>
              <a:defRPr sz="2400"/>
            </a:pPr>
            <a:r>
              <a:rPr lang="pl-PL" sz="2810" dirty="0" smtClean="0"/>
              <a:t>Motywacyjna rola informacji zwrotnych.</a:t>
            </a:r>
          </a:p>
          <a:p>
            <a:pPr>
              <a:spcBef>
                <a:spcPts val="500"/>
              </a:spcBef>
              <a:defRPr sz="2400"/>
            </a:pPr>
            <a:r>
              <a:rPr lang="pl-PL" sz="2810" dirty="0" smtClean="0"/>
              <a:t>Wspólne działanie.</a:t>
            </a:r>
          </a:p>
          <a:p>
            <a:pPr>
              <a:spcBef>
                <a:spcPts val="500"/>
              </a:spcBef>
              <a:defRPr sz="2400"/>
            </a:pPr>
            <a:r>
              <a:rPr lang="pl-PL" sz="2810" dirty="0" smtClean="0"/>
              <a:t>Procesy edukacyjne a motywacja.</a:t>
            </a:r>
          </a:p>
          <a:p>
            <a:pPr>
              <a:spcBef>
                <a:spcPts val="500"/>
              </a:spcBef>
              <a:defRPr sz="2400"/>
            </a:pPr>
            <a:r>
              <a:rPr lang="pl-PL" sz="2810" dirty="0" smtClean="0"/>
              <a:t>Motywacja wewnętrzna vs motywacja zewnętrzna.</a:t>
            </a:r>
            <a:endParaRPr lang="pl-PL" sz="2810"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366758" y="0"/>
            <a:ext cx="8229601" cy="1143001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Metody aktywizujące</a:t>
            </a:r>
            <a:endParaRPr lang="pl-PL" dirty="0"/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531650" y="1264963"/>
            <a:ext cx="8229601" cy="359371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500"/>
              </a:spcBef>
              <a:defRPr sz="2400"/>
            </a:pPr>
            <a:r>
              <a:rPr lang="pl-PL" sz="2810" dirty="0" smtClean="0"/>
              <a:t>Prace dodatkowe</a:t>
            </a:r>
          </a:p>
          <a:p>
            <a:pPr>
              <a:spcBef>
                <a:spcPts val="500"/>
              </a:spcBef>
              <a:defRPr sz="2400"/>
            </a:pPr>
            <a:r>
              <a:rPr lang="pl-PL" sz="2810" dirty="0" smtClean="0"/>
              <a:t>Pytania i odpowiedzi - rozmowa </a:t>
            </a:r>
          </a:p>
          <a:p>
            <a:pPr>
              <a:spcBef>
                <a:spcPts val="500"/>
              </a:spcBef>
              <a:defRPr sz="2400"/>
            </a:pPr>
            <a:r>
              <a:rPr lang="pl-PL" sz="2810" dirty="0" smtClean="0"/>
              <a:t>Metoda dramy </a:t>
            </a:r>
          </a:p>
          <a:p>
            <a:pPr>
              <a:spcBef>
                <a:spcPts val="500"/>
              </a:spcBef>
              <a:defRPr sz="2400"/>
            </a:pPr>
            <a:r>
              <a:rPr lang="pl-PL" sz="2810" dirty="0" smtClean="0"/>
              <a:t>Metody oparte na aktywności artystycznej</a:t>
            </a:r>
          </a:p>
          <a:p>
            <a:pPr>
              <a:spcBef>
                <a:spcPts val="500"/>
              </a:spcBef>
              <a:defRPr sz="2400"/>
            </a:pPr>
            <a:r>
              <a:rPr lang="pl-PL" sz="2810" dirty="0" smtClean="0"/>
              <a:t>Metody oparte na poszukiwaniu</a:t>
            </a:r>
          </a:p>
          <a:p>
            <a:pPr>
              <a:spcBef>
                <a:spcPts val="500"/>
              </a:spcBef>
              <a:defRPr sz="2400"/>
            </a:pPr>
            <a:r>
              <a:rPr lang="pl-PL" sz="2810" dirty="0" smtClean="0"/>
              <a:t>Metody oparte na dyskusji</a:t>
            </a:r>
          </a:p>
          <a:p>
            <a:pPr>
              <a:spcBef>
                <a:spcPts val="500"/>
              </a:spcBef>
              <a:defRPr sz="2400"/>
            </a:pPr>
            <a:r>
              <a:rPr lang="pl-PL" sz="2810" dirty="0" smtClean="0"/>
              <a:t>Metody oparte na wykorzystaniu multimediów</a:t>
            </a:r>
          </a:p>
          <a:p>
            <a:pPr>
              <a:spcBef>
                <a:spcPts val="500"/>
              </a:spcBef>
              <a:defRPr sz="2400"/>
            </a:pPr>
            <a:r>
              <a:rPr lang="pl-PL" sz="2810" dirty="0" smtClean="0"/>
              <a:t>Metoda projektów</a:t>
            </a:r>
            <a:endParaRPr lang="pl-PL" sz="2810"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351767" y="-331324"/>
            <a:ext cx="8229601" cy="1143001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Etapy procesu dydaktycznego</a:t>
            </a:r>
            <a:endParaRPr lang="pl-PL" dirty="0"/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426718" y="871637"/>
            <a:ext cx="8229601" cy="359371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500"/>
              </a:spcBef>
              <a:defRPr sz="2400"/>
            </a:pPr>
            <a:r>
              <a:rPr lang="pl-PL" sz="2400" b="1" dirty="0" smtClean="0"/>
              <a:t>Nieświadoma niekompetencja</a:t>
            </a:r>
            <a:r>
              <a:rPr lang="pl-PL" sz="2400" dirty="0" smtClean="0"/>
              <a:t> - uczeń nie tylko nic nie wie na dany temat, ale też nie zdaje sobie sprawy ze swojej niewiedzy.</a:t>
            </a:r>
          </a:p>
          <a:p>
            <a:pPr>
              <a:spcBef>
                <a:spcPts val="500"/>
              </a:spcBef>
              <a:defRPr sz="2400"/>
            </a:pPr>
            <a:r>
              <a:rPr lang="pl-PL" sz="2400" b="1" dirty="0" smtClean="0"/>
              <a:t>Świadoma niekompetencja</a:t>
            </a:r>
            <a:r>
              <a:rPr lang="pl-PL" sz="2400" dirty="0" smtClean="0"/>
              <a:t> - uczeń zdaje sobie sprawę z braku w posiadanej wiedzy, poszukuje informacji.</a:t>
            </a:r>
          </a:p>
          <a:p>
            <a:pPr>
              <a:spcBef>
                <a:spcPts val="500"/>
              </a:spcBef>
              <a:defRPr sz="2400"/>
            </a:pPr>
            <a:r>
              <a:rPr lang="pl-PL" sz="2400" b="1" dirty="0" smtClean="0"/>
              <a:t>Świadoma kompetencja</a:t>
            </a:r>
            <a:r>
              <a:rPr lang="pl-PL" sz="2400" dirty="0" smtClean="0"/>
              <a:t> - uczeń ma już wystarczającą wiedzę, aby zastosować ją w praktyce, musi wykonywać świadomy wysiłek, nie zawsze zakończony sukcesem.</a:t>
            </a:r>
          </a:p>
          <a:p>
            <a:pPr>
              <a:spcBef>
                <a:spcPts val="500"/>
              </a:spcBef>
              <a:defRPr sz="2400"/>
            </a:pPr>
            <a:r>
              <a:rPr lang="pl-PL" sz="2400" b="1" dirty="0" smtClean="0"/>
              <a:t>Nieświadoma kompetencja</a:t>
            </a:r>
            <a:r>
              <a:rPr lang="pl-PL" sz="2400" dirty="0" smtClean="0"/>
              <a:t> - nabyta wiedza staje się umiejętnością, serią nawyków, okazywanymi postawami, wyuczonymi zachowaniami, które pozwalają najpełniej wykorzystać zdobyte informacje.</a:t>
            </a:r>
            <a:endParaRPr lang="pl-PL" sz="2400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615</Words>
  <Application>Microsoft Office PowerPoint</Application>
  <PresentationFormat>Pokaz na ekranie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Moduł III Proces uczenia się i jego uwarunkowania</vt:lpstr>
      <vt:lpstr>Cele (Uczestnik szkolenia):</vt:lpstr>
      <vt:lpstr>Struktura spotkania MODUŁ III</vt:lpstr>
      <vt:lpstr>Zakładane efekty (Uczestnik szkolenia):</vt:lpstr>
      <vt:lpstr>Uczenie się</vt:lpstr>
      <vt:lpstr>Wiedza</vt:lpstr>
      <vt:lpstr>Motywacja</vt:lpstr>
      <vt:lpstr>Metody aktywizujące</vt:lpstr>
      <vt:lpstr>Etapy procesu dydaktycznego</vt:lpstr>
      <vt:lpstr>Koncepcje uczenia się oraz style uczenia się</vt:lpstr>
      <vt:lpstr>Koncepcje procesu uczenia się</vt:lpstr>
      <vt:lpstr>Systemy reprezentacji sensorycznej - różne style sensoryczne</vt:lpstr>
      <vt:lpstr>Proces uczenia się vs preferowane przez nauczycieli i przez uczniów reprezentacje sensoryczne</vt:lpstr>
      <vt:lpstr>Materiały pomocnicze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Modułu III Proces uczenia się i jego uwarunkowania</dc:title>
  <dc:creator>Rafał</dc:creator>
  <cp:lastModifiedBy>MGasik</cp:lastModifiedBy>
  <cp:revision>10</cp:revision>
  <dcterms:modified xsi:type="dcterms:W3CDTF">2019-03-14T13:56:19Z</dcterms:modified>
</cp:coreProperties>
</file>