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2" r:id="rId3"/>
    <p:sldId id="314" r:id="rId4"/>
    <p:sldId id="315" r:id="rId5"/>
    <p:sldId id="316" r:id="rId6"/>
    <p:sldId id="257" r:id="rId7"/>
    <p:sldId id="290" r:id="rId8"/>
    <p:sldId id="291" r:id="rId9"/>
    <p:sldId id="289" r:id="rId10"/>
    <p:sldId id="259" r:id="rId11"/>
    <p:sldId id="258" r:id="rId12"/>
    <p:sldId id="260" r:id="rId13"/>
    <p:sldId id="261" r:id="rId14"/>
    <p:sldId id="262" r:id="rId15"/>
    <p:sldId id="263" r:id="rId16"/>
    <p:sldId id="292" r:id="rId17"/>
    <p:sldId id="293" r:id="rId18"/>
    <p:sldId id="274" r:id="rId19"/>
    <p:sldId id="284" r:id="rId20"/>
    <p:sldId id="294" r:id="rId21"/>
    <p:sldId id="297" r:id="rId22"/>
    <p:sldId id="298" r:id="rId23"/>
    <p:sldId id="285" r:id="rId24"/>
    <p:sldId id="299" r:id="rId25"/>
    <p:sldId id="264" r:id="rId26"/>
    <p:sldId id="265" r:id="rId27"/>
    <p:sldId id="266" r:id="rId28"/>
    <p:sldId id="267" r:id="rId29"/>
    <p:sldId id="268" r:id="rId30"/>
    <p:sldId id="269" r:id="rId31"/>
    <p:sldId id="270" r:id="rId32"/>
    <p:sldId id="271" r:id="rId33"/>
    <p:sldId id="272" r:id="rId34"/>
    <p:sldId id="273" r:id="rId35"/>
    <p:sldId id="300" r:id="rId36"/>
    <p:sldId id="301" r:id="rId37"/>
    <p:sldId id="303" r:id="rId38"/>
    <p:sldId id="277" r:id="rId39"/>
    <p:sldId id="302" r:id="rId40"/>
    <p:sldId id="278" r:id="rId41"/>
    <p:sldId id="279" r:id="rId42"/>
    <p:sldId id="281" r:id="rId43"/>
    <p:sldId id="282" r:id="rId44"/>
    <p:sldId id="283" r:id="rId45"/>
    <p:sldId id="305" r:id="rId46"/>
    <p:sldId id="306" r:id="rId47"/>
    <p:sldId id="307" r:id="rId48"/>
    <p:sldId id="308" r:id="rId49"/>
    <p:sldId id="310" r:id="rId50"/>
    <p:sldId id="309" r:id="rId5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83F8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9" d="100"/>
          <a:sy n="69" d="100"/>
        </p:scale>
        <p:origin x="-135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539"/>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hasCustomPrompt="1"/>
          </p:nvPr>
        </p:nvSpPr>
        <p:spPr>
          <a:xfrm>
            <a:off x="685800" y="2971800"/>
            <a:ext cx="7772400" cy="1035549"/>
          </a:xfrm>
        </p:spPr>
        <p:txBody>
          <a:bodyPr anchor="b"/>
          <a:lstStyle>
            <a:lvl1pPr algn="ctr">
              <a:defRPr/>
            </a:lvl1pPr>
          </a:lstStyle>
          <a:p>
            <a:r>
              <a:rPr lang="pl-PL" dirty="0"/>
              <a:t>KLIKNIJ, ABY EDYTOWAĆ STYL</a:t>
            </a:r>
          </a:p>
        </p:txBody>
      </p:sp>
      <p:sp>
        <p:nvSpPr>
          <p:cNvPr id="3" name="Podtytuł 2"/>
          <p:cNvSpPr>
            <a:spLocks noGrp="1"/>
          </p:cNvSpPr>
          <p:nvPr>
            <p:ph type="subTitle" idx="1"/>
          </p:nvPr>
        </p:nvSpPr>
        <p:spPr>
          <a:xfrm>
            <a:off x="683568" y="4293096"/>
            <a:ext cx="7776864" cy="6229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a:t>Kliknij, aby edytować styl wzorca podtytułu</a:t>
            </a:r>
          </a:p>
        </p:txBody>
      </p:sp>
      <p:pic>
        <p:nvPicPr>
          <p:cNvPr id="8" name="Obraz 7" descr="Logo Markpiw.png"/>
          <p:cNvPicPr>
            <a:picLocks noChangeAspect="1"/>
          </p:cNvPicPr>
          <p:nvPr userDrawn="1"/>
        </p:nvPicPr>
        <p:blipFill>
          <a:blip r:embed="rId2" cstate="print"/>
          <a:stretch>
            <a:fillRect/>
          </a:stretch>
        </p:blipFill>
        <p:spPr>
          <a:xfrm>
            <a:off x="2843808" y="692696"/>
            <a:ext cx="3388760" cy="1152128"/>
          </a:xfrm>
          <a:prstGeom prst="rect">
            <a:avLst/>
          </a:prstGeom>
        </p:spPr>
      </p:pic>
      <p:sp>
        <p:nvSpPr>
          <p:cNvPr id="9" name="Prostokąt 8"/>
          <p:cNvSpPr/>
          <p:nvPr userDrawn="1"/>
        </p:nvSpPr>
        <p:spPr>
          <a:xfrm>
            <a:off x="0" y="5661248"/>
            <a:ext cx="914400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1" name="Łącznik prosty 10"/>
          <p:cNvCxnSpPr/>
          <p:nvPr userDrawn="1"/>
        </p:nvCxnSpPr>
        <p:spPr>
          <a:xfrm>
            <a:off x="2627784" y="2492896"/>
            <a:ext cx="3816424" cy="0"/>
          </a:xfrm>
          <a:prstGeom prst="line">
            <a:avLst/>
          </a:prstGeom>
          <a:ln w="12700">
            <a:solidFill>
              <a:srgbClr val="083F8A"/>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nchor="b" anchorCtr="0">
            <a:noAutofit/>
          </a:bodyPr>
          <a:lstStyle/>
          <a:p>
            <a:r>
              <a:rPr lang="pl-PL"/>
              <a:t>Kliknij, aby edytować styl</a:t>
            </a:r>
          </a:p>
        </p:txBody>
      </p:sp>
      <p:sp>
        <p:nvSpPr>
          <p:cNvPr id="3" name="Symbol zastępczy zawartości 2"/>
          <p:cNvSpPr>
            <a:spLocks noGrp="1"/>
          </p:cNvSpPr>
          <p:nvPr>
            <p:ph idx="1"/>
          </p:nvPr>
        </p:nvSpPr>
        <p:spPr/>
        <p:txBody>
          <a:bodyPr>
            <a:no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1"/>
            <a:ext cx="7772400" cy="1110331"/>
          </a:xfrm>
        </p:spPr>
        <p:txBody>
          <a:bodyPr anchor="t"/>
          <a:lstStyle>
            <a:lvl1pPr algn="l">
              <a:defRPr sz="4000" b="1" cap="all"/>
            </a:lvl1pPr>
          </a:lstStyle>
          <a:p>
            <a:r>
              <a:rPr lang="pl-PL" dirty="0"/>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452669"/>
            <a:ext cx="8229600" cy="1143000"/>
          </a:xfrm>
          <a:prstGeom prst="rect">
            <a:avLst/>
          </a:prstGeom>
        </p:spPr>
        <p:txBody>
          <a:bodyPr vert="horz" lIns="91440" tIns="45720" rIns="91440" bIns="45720" rtlCol="0" anchor="b" anchorCtr="0">
            <a:noAutofit/>
          </a:bodyPr>
          <a:lstStyle/>
          <a:p>
            <a:r>
              <a:rPr lang="pl-PL" dirty="0"/>
              <a:t>Kliknij, aby edytować styl</a:t>
            </a:r>
          </a:p>
        </p:txBody>
      </p:sp>
      <p:sp>
        <p:nvSpPr>
          <p:cNvPr id="3" name="Symbol zastępczy tekstu 2"/>
          <p:cNvSpPr>
            <a:spLocks noGrp="1"/>
          </p:cNvSpPr>
          <p:nvPr>
            <p:ph type="body" idx="1"/>
          </p:nvPr>
        </p:nvSpPr>
        <p:spPr>
          <a:xfrm>
            <a:off x="457200" y="1796820"/>
            <a:ext cx="8229600" cy="3648405"/>
          </a:xfrm>
          <a:prstGeom prst="rect">
            <a:avLst/>
          </a:prstGeom>
        </p:spPr>
        <p:txBody>
          <a:bodyPr vert="horz" lIns="91440" tIns="45720" rIns="91440" bIns="45720" rtlCol="0">
            <a:no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cxnSp>
        <p:nvCxnSpPr>
          <p:cNvPr id="26" name="Łącznik prosty 25"/>
          <p:cNvCxnSpPr/>
          <p:nvPr userDrawn="1"/>
        </p:nvCxnSpPr>
        <p:spPr>
          <a:xfrm>
            <a:off x="395536" y="5649550"/>
            <a:ext cx="8280920" cy="0"/>
          </a:xfrm>
          <a:prstGeom prst="line">
            <a:avLst/>
          </a:prstGeom>
          <a:ln>
            <a:solidFill>
              <a:srgbClr val="083F8A"/>
            </a:solidFill>
          </a:ln>
        </p:spPr>
        <p:style>
          <a:lnRef idx="1">
            <a:schemeClr val="accent1"/>
          </a:lnRef>
          <a:fillRef idx="0">
            <a:schemeClr val="accent1"/>
          </a:fillRef>
          <a:effectRef idx="0">
            <a:schemeClr val="accent1"/>
          </a:effectRef>
          <a:fontRef idx="minor">
            <a:schemeClr val="tx1"/>
          </a:fontRef>
        </p:style>
      </p:cxnSp>
      <p:pic>
        <p:nvPicPr>
          <p:cNvPr id="1027" name="Picture 3" descr="C:\Users\EwaL\AppData\Local\Temp\Rar$DIa0.533\FE_POWER_poziom_pl-1_rgb.jpg"/>
          <p:cNvPicPr>
            <a:picLocks noChangeAspect="1" noChangeArrowheads="1"/>
          </p:cNvPicPr>
          <p:nvPr userDrawn="1"/>
        </p:nvPicPr>
        <p:blipFill>
          <a:blip r:embed="rId7" cstate="print">
            <a:extLst>
              <a:ext uri="{28A0092B-C50C-407E-A947-70E740481C1C}">
                <a14:useLocalDpi xmlns="" xmlns:a14="http://schemas.microsoft.com/office/drawing/2010/main" val="0"/>
              </a:ext>
            </a:extLst>
          </a:blip>
          <a:srcRect/>
          <a:stretch>
            <a:fillRect/>
          </a:stretch>
        </p:blipFill>
        <p:spPr bwMode="auto">
          <a:xfrm>
            <a:off x="683568" y="5697648"/>
            <a:ext cx="7849282" cy="1009044"/>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914400" rtl="0" eaLnBrk="1" latinLnBrk="0" hangingPunct="1">
        <a:spcBef>
          <a:spcPct val="0"/>
        </a:spcBef>
        <a:buNone/>
        <a:defRPr sz="3600" b="1" kern="1200">
          <a:solidFill>
            <a:srgbClr val="083F8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04664" y="3789040"/>
            <a:ext cx="8134672" cy="1035549"/>
          </a:xfrm>
        </p:spPr>
        <p:txBody>
          <a:bodyPr/>
          <a:lstStyle/>
          <a:p>
            <a:r>
              <a:rPr lang="pl-PL" dirty="0" smtClean="0"/>
              <a:t>Moduł VI</a:t>
            </a:r>
            <a:br>
              <a:rPr lang="pl-PL" dirty="0" smtClean="0"/>
            </a:br>
            <a:r>
              <a:rPr lang="pl-PL" dirty="0" smtClean="0"/>
              <a:t>Metody </a:t>
            </a:r>
            <a:r>
              <a:rPr lang="pl-PL" dirty="0"/>
              <a:t>pracy nauczyciela służące rozwijaniu kompetencji </a:t>
            </a:r>
            <a:r>
              <a:rPr lang="pl-PL" dirty="0" smtClean="0"/>
              <a:t>matematyczno-</a:t>
            </a:r>
            <a:r>
              <a:rPr lang="pl-PL" dirty="0"/>
              <a:t/>
            </a:r>
            <a:br>
              <a:rPr lang="pl-PL" dirty="0"/>
            </a:br>
            <a:r>
              <a:rPr lang="pl-PL" dirty="0" smtClean="0"/>
              <a:t>przyrodniczych </a:t>
            </a:r>
            <a:r>
              <a:rPr lang="pl-PL" dirty="0"/>
              <a:t>na I etapie edukacyjnym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800184B-6E17-40DA-821E-1D186B6B03C6}"/>
              </a:ext>
            </a:extLst>
          </p:cNvPr>
          <p:cNvSpPr>
            <a:spLocks noGrp="1"/>
          </p:cNvSpPr>
          <p:nvPr>
            <p:ph type="title"/>
          </p:nvPr>
        </p:nvSpPr>
        <p:spPr>
          <a:xfrm>
            <a:off x="457200" y="452669"/>
            <a:ext cx="8229600" cy="888099"/>
          </a:xfrm>
        </p:spPr>
        <p:txBody>
          <a:bodyPr/>
          <a:lstStyle/>
          <a:p>
            <a:r>
              <a:rPr lang="pl-PL" dirty="0"/>
              <a:t>Organizacja doświadczeń w klasach </a:t>
            </a:r>
            <a:r>
              <a:rPr lang="pl-PL" dirty="0" smtClean="0"/>
              <a:t>I-III</a:t>
            </a:r>
            <a:endParaRPr lang="pl-PL" dirty="0"/>
          </a:p>
        </p:txBody>
      </p:sp>
      <p:pic>
        <p:nvPicPr>
          <p:cNvPr id="1026" name="Picture 2" descr="Podobny obraz">
            <a:extLst>
              <a:ext uri="{FF2B5EF4-FFF2-40B4-BE49-F238E27FC236}">
                <a16:creationId xmlns="" xmlns:a16="http://schemas.microsoft.com/office/drawing/2014/main" id="{87F5CEF6-929B-4BFC-9E72-78854C2F323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91880" y="2238374"/>
            <a:ext cx="2088232" cy="263078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5603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 xmlns:a16="http://schemas.microsoft.com/office/drawing/2014/main" id="{D02DE9F5-CD7D-4675-9488-B879F8E7B079}"/>
              </a:ext>
            </a:extLst>
          </p:cNvPr>
          <p:cNvSpPr>
            <a:spLocks noGrp="1"/>
          </p:cNvSpPr>
          <p:nvPr>
            <p:ph type="title"/>
          </p:nvPr>
        </p:nvSpPr>
        <p:spPr>
          <a:xfrm>
            <a:off x="0" y="260648"/>
            <a:ext cx="9144000" cy="456051"/>
          </a:xfrm>
        </p:spPr>
        <p:txBody>
          <a:bodyPr/>
          <a:lstStyle/>
          <a:p>
            <a:r>
              <a:rPr lang="pl-PL" dirty="0"/>
              <a:t>Etap I Nauczyciel przygotowuje </a:t>
            </a:r>
            <a:r>
              <a:rPr lang="pl-PL" dirty="0" smtClean="0"/>
              <a:t>doświadczenie</a:t>
            </a:r>
            <a:endParaRPr lang="pl-PL" dirty="0"/>
          </a:p>
        </p:txBody>
      </p:sp>
      <p:sp>
        <p:nvSpPr>
          <p:cNvPr id="6" name="Symbol zastępczy zawartości 5">
            <a:extLst>
              <a:ext uri="{FF2B5EF4-FFF2-40B4-BE49-F238E27FC236}">
                <a16:creationId xmlns="" xmlns:a16="http://schemas.microsoft.com/office/drawing/2014/main" id="{81614132-8B1A-4B69-9961-724872FAB443}"/>
              </a:ext>
            </a:extLst>
          </p:cNvPr>
          <p:cNvSpPr>
            <a:spLocks noGrp="1"/>
          </p:cNvSpPr>
          <p:nvPr>
            <p:ph idx="1"/>
          </p:nvPr>
        </p:nvSpPr>
        <p:spPr>
          <a:xfrm>
            <a:off x="467544" y="692696"/>
            <a:ext cx="8229600" cy="3648405"/>
          </a:xfrm>
        </p:spPr>
        <p:txBody>
          <a:bodyPr/>
          <a:lstStyle/>
          <a:p>
            <a:pPr marL="514350" indent="-514350">
              <a:buAutoNum type="arabicPeriod"/>
            </a:pPr>
            <a:r>
              <a:rPr lang="pl-PL" dirty="0"/>
              <a:t>Przygotowanie merytoryczne nauczyciela. </a:t>
            </a:r>
          </a:p>
          <a:p>
            <a:pPr marL="514350" indent="-514350">
              <a:buAutoNum type="arabicPeriod"/>
            </a:pPr>
            <a:r>
              <a:rPr lang="pl-PL" dirty="0"/>
              <a:t>Wybór doświadczenia. </a:t>
            </a:r>
          </a:p>
          <a:p>
            <a:pPr marL="514350" indent="-514350">
              <a:buAutoNum type="arabicPeriod"/>
            </a:pPr>
            <a:r>
              <a:rPr lang="pl-PL" dirty="0"/>
              <a:t>Weryfikacja podjętej decyzji. </a:t>
            </a:r>
          </a:p>
          <a:p>
            <a:pPr marL="514350" indent="-514350">
              <a:buAutoNum type="arabicPeriod"/>
            </a:pPr>
            <a:r>
              <a:rPr lang="pl-PL" dirty="0"/>
              <a:t>Projektowanie sytuacji problemowej. </a:t>
            </a:r>
          </a:p>
          <a:p>
            <a:pPr marL="514350" indent="-514350">
              <a:buAutoNum type="arabicPeriod"/>
            </a:pPr>
            <a:r>
              <a:rPr lang="pl-PL" dirty="0"/>
              <a:t>Projektowanie organizacji pracy podczas przeprowadzania doświadczenia, gromadzenie potrzebnych narządzi i materiałów. </a:t>
            </a:r>
          </a:p>
          <a:p>
            <a:pPr marL="514350" indent="-514350">
              <a:buAutoNum type="arabicPeriod"/>
            </a:pPr>
            <a:r>
              <a:rPr lang="pl-PL" dirty="0"/>
              <a:t>Projektowanie podsumowania, utrwalenia </a:t>
            </a:r>
            <a:r>
              <a:rPr lang="pl-PL" dirty="0" smtClean="0"/>
              <a:t/>
            </a:r>
            <a:br>
              <a:rPr lang="pl-PL" dirty="0" smtClean="0"/>
            </a:br>
            <a:r>
              <a:rPr lang="pl-PL" dirty="0" smtClean="0"/>
              <a:t>i </a:t>
            </a:r>
            <a:r>
              <a:rPr lang="pl-PL" dirty="0"/>
              <a:t>zastosowania zdobytej wiedzy. </a:t>
            </a:r>
          </a:p>
          <a:p>
            <a:pPr marL="514350" indent="-514350">
              <a:buAutoNum type="arabicPeriod"/>
            </a:pPr>
            <a:r>
              <a:rPr lang="pl-PL" dirty="0"/>
              <a:t>Wygenerowanie dokumentów.</a:t>
            </a:r>
          </a:p>
          <a:p>
            <a:pPr marL="514350" indent="-514350">
              <a:buAutoNum type="arabicPeriod"/>
            </a:pPr>
            <a:endParaRPr lang="pl-PL" dirty="0"/>
          </a:p>
        </p:txBody>
      </p:sp>
    </p:spTree>
    <p:extLst>
      <p:ext uri="{BB962C8B-B14F-4D97-AF65-F5344CB8AC3E}">
        <p14:creationId xmlns="" xmlns:p14="http://schemas.microsoft.com/office/powerpoint/2010/main" val="1813637717"/>
      </p:ext>
    </p:extLst>
  </p:cSld>
  <p:clrMapOvr>
    <a:masterClrMapping/>
  </p:clrMapOvr>
  <mc:AlternateContent xmlns:mc="http://schemas.openxmlformats.org/markup-compatibility/2006">
    <mc:Choice xmlns="" xmlns:p14="http://schemas.microsoft.com/office/powerpoint/2010/main" Requires="p14">
      <p:transition spd="slow" p14:dur="1250">
        <p14:flip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7EDD6C5-1A04-4D8F-86FA-596425D7662A}"/>
              </a:ext>
            </a:extLst>
          </p:cNvPr>
          <p:cNvSpPr>
            <a:spLocks noGrp="1"/>
          </p:cNvSpPr>
          <p:nvPr>
            <p:ph type="title"/>
          </p:nvPr>
        </p:nvSpPr>
        <p:spPr>
          <a:xfrm>
            <a:off x="395536" y="764704"/>
            <a:ext cx="8229600" cy="1143000"/>
          </a:xfrm>
        </p:spPr>
        <p:txBody>
          <a:bodyPr/>
          <a:lstStyle/>
          <a:p>
            <a:r>
              <a:rPr lang="pl-PL" dirty="0"/>
              <a:t>Etap II </a:t>
            </a:r>
            <a:r>
              <a:rPr lang="pl-PL" b="0" dirty="0"/>
              <a:t/>
            </a:r>
            <a:br>
              <a:rPr lang="pl-PL" b="0" dirty="0"/>
            </a:br>
            <a:r>
              <a:rPr lang="pl-PL" dirty="0"/>
              <a:t>Nauczyciel przeprowadza doświadczenie w </a:t>
            </a:r>
            <a:r>
              <a:rPr lang="pl-PL" dirty="0" smtClean="0"/>
              <a:t>klasie</a:t>
            </a:r>
            <a:endParaRPr lang="pl-PL" dirty="0"/>
          </a:p>
        </p:txBody>
      </p:sp>
      <p:sp>
        <p:nvSpPr>
          <p:cNvPr id="3" name="Symbol zastępczy zawartości 2">
            <a:extLst>
              <a:ext uri="{FF2B5EF4-FFF2-40B4-BE49-F238E27FC236}">
                <a16:creationId xmlns="" xmlns:a16="http://schemas.microsoft.com/office/drawing/2014/main" id="{6A8717FD-6AB3-424B-91EE-2C4F023D5187}"/>
              </a:ext>
            </a:extLst>
          </p:cNvPr>
          <p:cNvSpPr>
            <a:spLocks noGrp="1"/>
          </p:cNvSpPr>
          <p:nvPr>
            <p:ph idx="1"/>
          </p:nvPr>
        </p:nvSpPr>
        <p:spPr>
          <a:xfrm>
            <a:off x="395536" y="2276872"/>
            <a:ext cx="8229600" cy="3648405"/>
          </a:xfrm>
        </p:spPr>
        <p:txBody>
          <a:bodyPr/>
          <a:lstStyle/>
          <a:p>
            <a:pPr marL="0" indent="0">
              <a:buNone/>
            </a:pPr>
            <a:r>
              <a:rPr lang="pl-PL" dirty="0"/>
              <a:t>Na tym etapie następuje realizacja zaplanowanych czynności w etapie I. Przemyślane przygotowanie doświadczenia oraz opracowanie i zgromadzenie materiałów pozwala na jego zrealizowanie zgodnie </a:t>
            </a:r>
            <a:r>
              <a:rPr lang="pl-PL" dirty="0" smtClean="0"/>
              <a:t/>
            </a:r>
            <a:br>
              <a:rPr lang="pl-PL" dirty="0" smtClean="0"/>
            </a:br>
            <a:r>
              <a:rPr lang="pl-PL" dirty="0" smtClean="0"/>
              <a:t>z </a:t>
            </a:r>
            <a:r>
              <a:rPr lang="pl-PL" dirty="0"/>
              <a:t>podanymi etapami doświadczenia szkolnego.</a:t>
            </a:r>
          </a:p>
        </p:txBody>
      </p:sp>
    </p:spTree>
    <p:extLst>
      <p:ext uri="{BB962C8B-B14F-4D97-AF65-F5344CB8AC3E}">
        <p14:creationId xmlns="" xmlns:p14="http://schemas.microsoft.com/office/powerpoint/2010/main" val="89490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232E4A7-D339-43FA-9B2B-A4288D7C88D4}"/>
              </a:ext>
            </a:extLst>
          </p:cNvPr>
          <p:cNvSpPr>
            <a:spLocks noGrp="1"/>
          </p:cNvSpPr>
          <p:nvPr>
            <p:ph type="title"/>
          </p:nvPr>
        </p:nvSpPr>
        <p:spPr>
          <a:xfrm>
            <a:off x="457200" y="0"/>
            <a:ext cx="8229600" cy="908720"/>
          </a:xfrm>
        </p:spPr>
        <p:txBody>
          <a:bodyPr/>
          <a:lstStyle/>
          <a:p>
            <a:r>
              <a:rPr lang="pl-PL" dirty="0"/>
              <a:t>Etapy doświadczenia:</a:t>
            </a:r>
          </a:p>
        </p:txBody>
      </p:sp>
      <p:sp>
        <p:nvSpPr>
          <p:cNvPr id="3" name="Symbol zastępczy zawartości 2">
            <a:extLst>
              <a:ext uri="{FF2B5EF4-FFF2-40B4-BE49-F238E27FC236}">
                <a16:creationId xmlns="" xmlns:a16="http://schemas.microsoft.com/office/drawing/2014/main" id="{804F69B6-C65B-492F-8150-EF095BE74B5C}"/>
              </a:ext>
            </a:extLst>
          </p:cNvPr>
          <p:cNvSpPr>
            <a:spLocks noGrp="1"/>
          </p:cNvSpPr>
          <p:nvPr>
            <p:ph idx="1"/>
          </p:nvPr>
        </p:nvSpPr>
        <p:spPr>
          <a:xfrm>
            <a:off x="539552" y="1268760"/>
            <a:ext cx="8229600" cy="3648405"/>
          </a:xfrm>
        </p:spPr>
        <p:txBody>
          <a:bodyPr/>
          <a:lstStyle/>
          <a:p>
            <a:r>
              <a:rPr lang="pl-PL" dirty="0"/>
              <a:t>Sytuacja </a:t>
            </a:r>
            <a:r>
              <a:rPr lang="pl-PL" dirty="0" smtClean="0"/>
              <a:t>problemowa;</a:t>
            </a:r>
            <a:endParaRPr lang="pl-PL" dirty="0"/>
          </a:p>
          <a:p>
            <a:r>
              <a:rPr lang="pl-PL" dirty="0"/>
              <a:t>Poszukiwanie </a:t>
            </a:r>
            <a:r>
              <a:rPr lang="pl-PL" dirty="0" smtClean="0"/>
              <a:t>hipotez;</a:t>
            </a:r>
            <a:endParaRPr lang="pl-PL" dirty="0"/>
          </a:p>
          <a:p>
            <a:r>
              <a:rPr lang="pl-PL" dirty="0"/>
              <a:t>Organizacja pracy w </a:t>
            </a:r>
            <a:r>
              <a:rPr lang="pl-PL" dirty="0" smtClean="0"/>
              <a:t>klasie; </a:t>
            </a:r>
            <a:endParaRPr lang="pl-PL" dirty="0"/>
          </a:p>
          <a:p>
            <a:r>
              <a:rPr lang="pl-PL" dirty="0"/>
              <a:t>Prowadzenie </a:t>
            </a:r>
            <a:r>
              <a:rPr lang="pl-PL" dirty="0" smtClean="0"/>
              <a:t>doświadczenia; </a:t>
            </a:r>
            <a:endParaRPr lang="pl-PL" dirty="0"/>
          </a:p>
          <a:p>
            <a:r>
              <a:rPr lang="pl-PL" dirty="0" smtClean="0"/>
              <a:t>Wnioskowanie; </a:t>
            </a:r>
            <a:endParaRPr lang="pl-PL" dirty="0"/>
          </a:p>
          <a:p>
            <a:r>
              <a:rPr lang="pl-PL" dirty="0"/>
              <a:t>Utrwalenie zdobytych </a:t>
            </a:r>
            <a:r>
              <a:rPr lang="pl-PL" dirty="0" smtClean="0"/>
              <a:t>informacji;</a:t>
            </a:r>
          </a:p>
          <a:p>
            <a:r>
              <a:rPr lang="pl-PL" dirty="0" smtClean="0"/>
              <a:t>Wykorzystanie </a:t>
            </a:r>
            <a:r>
              <a:rPr lang="pl-PL" dirty="0"/>
              <a:t>zdobytej </a:t>
            </a:r>
            <a:r>
              <a:rPr lang="pl-PL" dirty="0" smtClean="0"/>
              <a:t>wiedzy. </a:t>
            </a:r>
            <a:endParaRPr lang="pl-PL" dirty="0"/>
          </a:p>
          <a:p>
            <a:endParaRPr lang="pl-PL" dirty="0"/>
          </a:p>
        </p:txBody>
      </p:sp>
    </p:spTree>
    <p:extLst>
      <p:ext uri="{BB962C8B-B14F-4D97-AF65-F5344CB8AC3E}">
        <p14:creationId xmlns="" xmlns:p14="http://schemas.microsoft.com/office/powerpoint/2010/main" val="1961396722"/>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2673F04-6F4A-4391-A7D5-A0A004E49883}"/>
              </a:ext>
            </a:extLst>
          </p:cNvPr>
          <p:cNvSpPr>
            <a:spLocks noGrp="1"/>
          </p:cNvSpPr>
          <p:nvPr>
            <p:ph type="title"/>
          </p:nvPr>
        </p:nvSpPr>
        <p:spPr/>
        <p:txBody>
          <a:bodyPr/>
          <a:lstStyle/>
          <a:p>
            <a:r>
              <a:rPr lang="pl-PL" dirty="0"/>
              <a:t>Ważnym elementem jest zadawanie uczniom pytań otwartych np.:</a:t>
            </a:r>
          </a:p>
        </p:txBody>
      </p:sp>
      <p:sp>
        <p:nvSpPr>
          <p:cNvPr id="3" name="Symbol zastępczy zawartości 2">
            <a:extLst>
              <a:ext uri="{FF2B5EF4-FFF2-40B4-BE49-F238E27FC236}">
                <a16:creationId xmlns="" xmlns:a16="http://schemas.microsoft.com/office/drawing/2014/main" id="{67C2F34E-A7D9-4509-9BFE-54DA7D9C1E1C}"/>
              </a:ext>
            </a:extLst>
          </p:cNvPr>
          <p:cNvSpPr>
            <a:spLocks noGrp="1"/>
          </p:cNvSpPr>
          <p:nvPr>
            <p:ph idx="1"/>
          </p:nvPr>
        </p:nvSpPr>
        <p:spPr>
          <a:xfrm>
            <a:off x="467544" y="1700808"/>
            <a:ext cx="8229600" cy="3648405"/>
          </a:xfrm>
        </p:spPr>
        <p:txBody>
          <a:bodyPr/>
          <a:lstStyle/>
          <a:p>
            <a:endParaRPr lang="pl-PL" dirty="0"/>
          </a:p>
          <a:p>
            <a:r>
              <a:rPr lang="pl-PL" dirty="0"/>
              <a:t>co należy zrobić, aby……? </a:t>
            </a:r>
          </a:p>
          <a:p>
            <a:r>
              <a:rPr lang="pl-PL" dirty="0"/>
              <a:t>co się stanie, jeżeli……., dlaczego tak sądzisz? </a:t>
            </a:r>
          </a:p>
          <a:p>
            <a:r>
              <a:rPr lang="pl-PL" dirty="0"/>
              <a:t>co się zmieniło?, co zaobserwowałeś? </a:t>
            </a:r>
          </a:p>
          <a:p>
            <a:r>
              <a:rPr lang="pl-PL" dirty="0"/>
              <a:t>jak myślisz, dlaczego tak się stało? </a:t>
            </a:r>
          </a:p>
          <a:p>
            <a:pPr marL="0" indent="0">
              <a:buNone/>
            </a:pPr>
            <a:endParaRPr lang="pl-PL" dirty="0"/>
          </a:p>
        </p:txBody>
      </p:sp>
    </p:spTree>
    <p:extLst>
      <p:ext uri="{BB962C8B-B14F-4D97-AF65-F5344CB8AC3E}">
        <p14:creationId xmlns="" xmlns:p14="http://schemas.microsoft.com/office/powerpoint/2010/main" val="1789454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60B2B8F-9B51-41F4-AE36-C10DB7373AF7}"/>
              </a:ext>
            </a:extLst>
          </p:cNvPr>
          <p:cNvSpPr>
            <a:spLocks noGrp="1"/>
          </p:cNvSpPr>
          <p:nvPr>
            <p:ph type="title"/>
          </p:nvPr>
        </p:nvSpPr>
        <p:spPr>
          <a:xfrm>
            <a:off x="323528" y="188640"/>
            <a:ext cx="8229600" cy="1143000"/>
          </a:xfrm>
        </p:spPr>
        <p:txBody>
          <a:bodyPr/>
          <a:lstStyle/>
          <a:p>
            <a:r>
              <a:rPr lang="pl-PL" dirty="0"/>
              <a:t>Czynności nauczyciela umożliwiające sprawne przeprowadzenie doświadczenia:</a:t>
            </a:r>
          </a:p>
        </p:txBody>
      </p:sp>
      <p:sp>
        <p:nvSpPr>
          <p:cNvPr id="3" name="Symbol zastępczy zawartości 2">
            <a:extLst>
              <a:ext uri="{FF2B5EF4-FFF2-40B4-BE49-F238E27FC236}">
                <a16:creationId xmlns="" xmlns:a16="http://schemas.microsoft.com/office/drawing/2014/main" id="{37A584F1-D91E-4151-91FB-F9890400EB15}"/>
              </a:ext>
            </a:extLst>
          </p:cNvPr>
          <p:cNvSpPr>
            <a:spLocks noGrp="1"/>
          </p:cNvSpPr>
          <p:nvPr>
            <p:ph idx="1"/>
          </p:nvPr>
        </p:nvSpPr>
        <p:spPr>
          <a:xfrm>
            <a:off x="395536" y="1340768"/>
            <a:ext cx="8229600" cy="3648405"/>
          </a:xfrm>
        </p:spPr>
        <p:txBody>
          <a:bodyPr/>
          <a:lstStyle/>
          <a:p>
            <a:r>
              <a:rPr lang="pl-PL" dirty="0"/>
              <a:t>przygotowanie miejsca </a:t>
            </a:r>
            <a:r>
              <a:rPr lang="pl-PL" dirty="0" smtClean="0"/>
              <a:t>pracy - </a:t>
            </a:r>
            <a:r>
              <a:rPr lang="pl-PL" dirty="0"/>
              <a:t>np. odpowiednie rozmieszczenie </a:t>
            </a:r>
            <a:r>
              <a:rPr lang="pl-PL" dirty="0" smtClean="0"/>
              <a:t>ławek; </a:t>
            </a:r>
            <a:endParaRPr lang="pl-PL" dirty="0"/>
          </a:p>
          <a:p>
            <a:r>
              <a:rPr lang="pl-PL" dirty="0" smtClean="0"/>
              <a:t>rozdanie </a:t>
            </a:r>
            <a:r>
              <a:rPr lang="pl-PL" dirty="0"/>
              <a:t>każdej grupie instrukcji oraz jej dokładne omówienie (jeśli uczniowie pracują w grupach</a:t>
            </a:r>
            <a:r>
              <a:rPr lang="pl-PL" dirty="0" smtClean="0"/>
              <a:t>); </a:t>
            </a:r>
            <a:endParaRPr lang="pl-PL" dirty="0"/>
          </a:p>
          <a:p>
            <a:r>
              <a:rPr lang="pl-PL" dirty="0" smtClean="0"/>
              <a:t>przekazanie </a:t>
            </a:r>
            <a:r>
              <a:rPr lang="pl-PL" dirty="0"/>
              <a:t>uczniom potrzebnych </a:t>
            </a:r>
            <a:r>
              <a:rPr lang="pl-PL" dirty="0" smtClean="0"/>
              <a:t>materiałów; </a:t>
            </a:r>
            <a:endParaRPr lang="pl-PL" dirty="0"/>
          </a:p>
          <a:p>
            <a:r>
              <a:rPr lang="pl-PL" dirty="0" smtClean="0"/>
              <a:t>przydzielenie </a:t>
            </a:r>
            <a:r>
              <a:rPr lang="pl-PL" dirty="0"/>
              <a:t>każdemu uczniowi w grupie zadania lub umożliwienie ich </a:t>
            </a:r>
            <a:r>
              <a:rPr lang="pl-PL" dirty="0" smtClean="0"/>
              <a:t>wyboru;</a:t>
            </a:r>
            <a:endParaRPr lang="pl-PL" dirty="0"/>
          </a:p>
          <a:p>
            <a:r>
              <a:rPr lang="pl-PL" dirty="0" smtClean="0"/>
              <a:t>omówienie </a:t>
            </a:r>
            <a:r>
              <a:rPr lang="pl-PL" dirty="0"/>
              <a:t>sposobu notowania </a:t>
            </a:r>
            <a:r>
              <a:rPr lang="pl-PL" dirty="0" smtClean="0"/>
              <a:t>wyników; </a:t>
            </a:r>
            <a:r>
              <a:rPr lang="pl-PL" dirty="0"/>
              <a:t>spostrzeżeń (jeśli jest to potrzebne). </a:t>
            </a:r>
          </a:p>
          <a:p>
            <a:endParaRPr lang="pl-PL" dirty="0"/>
          </a:p>
        </p:txBody>
      </p:sp>
    </p:spTree>
    <p:extLst>
      <p:ext uri="{BB962C8B-B14F-4D97-AF65-F5344CB8AC3E}">
        <p14:creationId xmlns="" xmlns:p14="http://schemas.microsoft.com/office/powerpoint/2010/main" val="97928308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D5F6545-5D51-4009-9AAE-59405D680F23}"/>
              </a:ext>
            </a:extLst>
          </p:cNvPr>
          <p:cNvSpPr>
            <a:spLocks noGrp="1"/>
          </p:cNvSpPr>
          <p:nvPr>
            <p:ph type="title"/>
          </p:nvPr>
        </p:nvSpPr>
        <p:spPr>
          <a:xfrm>
            <a:off x="395536" y="0"/>
            <a:ext cx="8229600" cy="1143000"/>
          </a:xfrm>
        </p:spPr>
        <p:txBody>
          <a:bodyPr/>
          <a:lstStyle/>
          <a:p>
            <a:r>
              <a:rPr lang="pl-PL" dirty="0"/>
              <a:t>Praca w grupach</a:t>
            </a:r>
          </a:p>
        </p:txBody>
      </p:sp>
      <p:sp>
        <p:nvSpPr>
          <p:cNvPr id="3" name="Symbol zastępczy zawartości 2">
            <a:extLst>
              <a:ext uri="{FF2B5EF4-FFF2-40B4-BE49-F238E27FC236}">
                <a16:creationId xmlns="" xmlns:a16="http://schemas.microsoft.com/office/drawing/2014/main" id="{C056C9B9-1827-4A1C-8B1F-02E5F0F96D14}"/>
              </a:ext>
            </a:extLst>
          </p:cNvPr>
          <p:cNvSpPr>
            <a:spLocks noGrp="1"/>
          </p:cNvSpPr>
          <p:nvPr>
            <p:ph idx="1"/>
          </p:nvPr>
        </p:nvSpPr>
        <p:spPr/>
        <p:txBody>
          <a:bodyPr/>
          <a:lstStyle/>
          <a:p>
            <a:r>
              <a:rPr lang="pl-PL" sz="3200" dirty="0"/>
              <a:t>I - </a:t>
            </a:r>
            <a:r>
              <a:rPr lang="pl-PL" sz="3200" dirty="0" err="1"/>
              <a:t>Skittles</a:t>
            </a:r>
            <a:r>
              <a:rPr lang="pl-PL" sz="3200" dirty="0"/>
              <a:t> – Tęcza na talerzu</a:t>
            </a:r>
          </a:p>
          <a:p>
            <a:r>
              <a:rPr lang="pl-PL" sz="3200" dirty="0"/>
              <a:t>II - Wędrująca woda</a:t>
            </a:r>
          </a:p>
          <a:p>
            <a:r>
              <a:rPr lang="pl-PL" sz="3200" dirty="0"/>
              <a:t>III - Wulkan</a:t>
            </a:r>
          </a:p>
          <a:p>
            <a:r>
              <a:rPr lang="pl-PL" sz="3200" dirty="0" smtClean="0"/>
              <a:t>IV - </a:t>
            </a:r>
            <a:r>
              <a:rPr lang="pl-PL" sz="3200" dirty="0"/>
              <a:t>Chemiczne </a:t>
            </a:r>
            <a:r>
              <a:rPr lang="pl-PL" sz="3200" dirty="0" err="1"/>
              <a:t>jojo</a:t>
            </a:r>
            <a:endParaRPr lang="pl-PL" sz="3200" dirty="0"/>
          </a:p>
          <a:p>
            <a:r>
              <a:rPr lang="pl-PL" sz="3200" dirty="0"/>
              <a:t>V </a:t>
            </a:r>
            <a:r>
              <a:rPr lang="pl-PL" sz="3200" dirty="0" smtClean="0"/>
              <a:t>- </a:t>
            </a:r>
            <a:r>
              <a:rPr lang="pl-PL" sz="3200" dirty="0"/>
              <a:t>Malowanie na mleko</a:t>
            </a:r>
          </a:p>
          <a:p>
            <a:pPr marL="0" indent="0">
              <a:buNone/>
            </a:pPr>
            <a:endParaRPr lang="pl-PL" dirty="0"/>
          </a:p>
        </p:txBody>
      </p:sp>
    </p:spTree>
    <p:extLst>
      <p:ext uri="{BB962C8B-B14F-4D97-AF65-F5344CB8AC3E}">
        <p14:creationId xmlns="" xmlns:p14="http://schemas.microsoft.com/office/powerpoint/2010/main" val="119177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C23E4AF-594D-49B5-8110-4CE4DA550AE4}"/>
              </a:ext>
            </a:extLst>
          </p:cNvPr>
          <p:cNvSpPr>
            <a:spLocks noGrp="1"/>
          </p:cNvSpPr>
          <p:nvPr>
            <p:ph type="title"/>
          </p:nvPr>
        </p:nvSpPr>
        <p:spPr>
          <a:xfrm>
            <a:off x="251520" y="260648"/>
            <a:ext cx="8229600" cy="1143000"/>
          </a:xfrm>
        </p:spPr>
        <p:txBody>
          <a:bodyPr/>
          <a:lstStyle/>
          <a:p>
            <a:r>
              <a:rPr lang="pl-PL" sz="4000" dirty="0"/>
              <a:t>Metody graficznego zapisu</a:t>
            </a:r>
          </a:p>
        </p:txBody>
      </p:sp>
      <p:sp>
        <p:nvSpPr>
          <p:cNvPr id="3" name="Symbol zastępczy zawartości 2">
            <a:extLst>
              <a:ext uri="{FF2B5EF4-FFF2-40B4-BE49-F238E27FC236}">
                <a16:creationId xmlns="" xmlns:a16="http://schemas.microsoft.com/office/drawing/2014/main" id="{9D5DE890-AD7A-487A-B8CA-EC78DC1D4F7B}"/>
              </a:ext>
            </a:extLst>
          </p:cNvPr>
          <p:cNvSpPr>
            <a:spLocks noGrp="1"/>
          </p:cNvSpPr>
          <p:nvPr>
            <p:ph idx="1"/>
          </p:nvPr>
        </p:nvSpPr>
        <p:spPr/>
        <p:txBody>
          <a:bodyPr/>
          <a:lstStyle/>
          <a:p>
            <a:r>
              <a:rPr lang="pl-PL" dirty="0"/>
              <a:t>drzewko decyzyjne</a:t>
            </a:r>
          </a:p>
          <a:p>
            <a:r>
              <a:rPr lang="pl-PL" dirty="0"/>
              <a:t>rybi szkielet</a:t>
            </a:r>
          </a:p>
          <a:p>
            <a:r>
              <a:rPr lang="pl-PL" dirty="0" smtClean="0"/>
              <a:t>plakat</a:t>
            </a:r>
            <a:endParaRPr lang="pl-PL" dirty="0"/>
          </a:p>
          <a:p>
            <a:r>
              <a:rPr lang="pl-PL" dirty="0" smtClean="0"/>
              <a:t>mapa </a:t>
            </a:r>
            <a:r>
              <a:rPr lang="pl-PL" dirty="0"/>
              <a:t>mentalna</a:t>
            </a:r>
          </a:p>
          <a:p>
            <a:r>
              <a:rPr lang="pl-PL" dirty="0" smtClean="0"/>
              <a:t>śnieżna </a:t>
            </a:r>
            <a:r>
              <a:rPr lang="pl-PL" dirty="0"/>
              <a:t>kula</a:t>
            </a:r>
          </a:p>
          <a:p>
            <a:r>
              <a:rPr lang="pl-PL" dirty="0" smtClean="0"/>
              <a:t>mapa </a:t>
            </a:r>
            <a:r>
              <a:rPr lang="pl-PL" dirty="0"/>
              <a:t>skojarzeń</a:t>
            </a:r>
          </a:p>
        </p:txBody>
      </p:sp>
    </p:spTree>
    <p:extLst>
      <p:ext uri="{BB962C8B-B14F-4D97-AF65-F5344CB8AC3E}">
        <p14:creationId xmlns="" xmlns:p14="http://schemas.microsoft.com/office/powerpoint/2010/main" val="3648860364"/>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93E0A00-F878-4C96-B332-568A73ADBBFD}"/>
              </a:ext>
            </a:extLst>
          </p:cNvPr>
          <p:cNvSpPr>
            <a:spLocks noGrp="1"/>
          </p:cNvSpPr>
          <p:nvPr>
            <p:ph type="title"/>
          </p:nvPr>
        </p:nvSpPr>
        <p:spPr>
          <a:xfrm>
            <a:off x="467544" y="188640"/>
            <a:ext cx="8229600" cy="1143000"/>
          </a:xfrm>
        </p:spPr>
        <p:txBody>
          <a:bodyPr/>
          <a:lstStyle/>
          <a:p>
            <a:r>
              <a:rPr lang="pl-PL" dirty="0"/>
              <a:t>Mapa mentalna</a:t>
            </a:r>
          </a:p>
        </p:txBody>
      </p:sp>
      <p:sp>
        <p:nvSpPr>
          <p:cNvPr id="3" name="Symbol zastępczy zawartości 2">
            <a:extLst>
              <a:ext uri="{FF2B5EF4-FFF2-40B4-BE49-F238E27FC236}">
                <a16:creationId xmlns="" xmlns:a16="http://schemas.microsoft.com/office/drawing/2014/main" id="{C5288564-5671-408F-8B27-DAD64DE7BA24}"/>
              </a:ext>
            </a:extLst>
          </p:cNvPr>
          <p:cNvSpPr>
            <a:spLocks noGrp="1"/>
          </p:cNvSpPr>
          <p:nvPr>
            <p:ph idx="1"/>
          </p:nvPr>
        </p:nvSpPr>
        <p:spPr/>
        <p:txBody>
          <a:bodyPr/>
          <a:lstStyle/>
          <a:p>
            <a:pPr marL="0" indent="0">
              <a:buNone/>
            </a:pPr>
            <a:r>
              <a:rPr lang="pl-PL" sz="3200" dirty="0"/>
              <a:t>Mapa mentalna jest graficznym sposobem zapisu informacji. Forma ta porządkuje zdobyte wiadomości i ułatwia zrozumienie związków, które zachodzą między nimi. </a:t>
            </a:r>
          </a:p>
        </p:txBody>
      </p:sp>
    </p:spTree>
    <p:extLst>
      <p:ext uri="{BB962C8B-B14F-4D97-AF65-F5344CB8AC3E}">
        <p14:creationId xmlns="" xmlns:p14="http://schemas.microsoft.com/office/powerpoint/2010/main" val="222535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AB79F94-A6BF-4F05-BEFF-656066A051B5}"/>
              </a:ext>
            </a:extLst>
          </p:cNvPr>
          <p:cNvSpPr>
            <a:spLocks noGrp="1"/>
          </p:cNvSpPr>
          <p:nvPr>
            <p:ph type="title"/>
          </p:nvPr>
        </p:nvSpPr>
        <p:spPr/>
        <p:txBody>
          <a:bodyPr/>
          <a:lstStyle/>
          <a:p>
            <a:r>
              <a:rPr lang="pl-PL" dirty="0"/>
              <a:t>Tony </a:t>
            </a:r>
            <a:r>
              <a:rPr lang="pl-PL" dirty="0" err="1"/>
              <a:t>Buzan</a:t>
            </a:r>
            <a:r>
              <a:rPr lang="pl-PL" dirty="0"/>
              <a:t> udziela następujących rad tworzenia map myśli:</a:t>
            </a:r>
            <a:br>
              <a:rPr lang="pl-PL" dirty="0"/>
            </a:br>
            <a:endParaRPr lang="pl-PL" dirty="0"/>
          </a:p>
        </p:txBody>
      </p:sp>
      <p:sp>
        <p:nvSpPr>
          <p:cNvPr id="3" name="Symbol zastępczy zawartości 2">
            <a:extLst>
              <a:ext uri="{FF2B5EF4-FFF2-40B4-BE49-F238E27FC236}">
                <a16:creationId xmlns="" xmlns:a16="http://schemas.microsoft.com/office/drawing/2014/main" id="{96076E48-495B-4601-8661-493723BF98E5}"/>
              </a:ext>
            </a:extLst>
          </p:cNvPr>
          <p:cNvSpPr>
            <a:spLocks noGrp="1"/>
          </p:cNvSpPr>
          <p:nvPr>
            <p:ph idx="1"/>
          </p:nvPr>
        </p:nvSpPr>
        <p:spPr>
          <a:xfrm>
            <a:off x="323528" y="1024169"/>
            <a:ext cx="8229600" cy="3648405"/>
          </a:xfrm>
        </p:spPr>
        <p:txBody>
          <a:bodyPr/>
          <a:lstStyle/>
          <a:p>
            <a:r>
              <a:rPr lang="pl-PL" sz="2000" dirty="0"/>
              <a:t>Na środku kartki narysuj związany z tematem obrazek składający się z minimum trzech kolorów.</a:t>
            </a:r>
          </a:p>
          <a:p>
            <a:r>
              <a:rPr lang="pl-PL" sz="2000" dirty="0"/>
              <a:t>Używaj obrazów i symboli na całej mapie.</a:t>
            </a:r>
          </a:p>
          <a:p>
            <a:r>
              <a:rPr lang="pl-PL" sz="2000" dirty="0"/>
              <a:t>Najważniejsze słowa powinny być najsilniej oznaczone.</a:t>
            </a:r>
          </a:p>
          <a:p>
            <a:r>
              <a:rPr lang="pl-PL" sz="2000" dirty="0"/>
              <a:t>Na jednej linii może się znajdować tylko jedno słowo lub rysunek.</a:t>
            </a:r>
          </a:p>
          <a:p>
            <a:r>
              <a:rPr lang="pl-PL" sz="2000" dirty="0"/>
              <a:t>Linie powinny być takiej długości jak słowa.</a:t>
            </a:r>
          </a:p>
          <a:p>
            <a:r>
              <a:rPr lang="pl-PL" sz="2000" dirty="0"/>
              <a:t>Używaj różnych wielkości i stylów liter.</a:t>
            </a:r>
          </a:p>
          <a:p>
            <a:r>
              <a:rPr lang="pl-PL" sz="2000" dirty="0"/>
              <a:t>Używaj wielu różnych kolorów.</a:t>
            </a:r>
          </a:p>
          <a:p>
            <a:r>
              <a:rPr lang="pl-PL" sz="2000" dirty="0"/>
              <a:t>Daj się ponieść swojej wyobraźni - twórz mapy nawet najbardziej abstrakcyjne czy absurdalne.</a:t>
            </a:r>
          </a:p>
          <a:p>
            <a:r>
              <a:rPr lang="pl-PL" sz="2000" dirty="0"/>
              <a:t>Wykreuj swój własny styl tworzenia Map Myśli.</a:t>
            </a:r>
          </a:p>
          <a:p>
            <a:r>
              <a:rPr lang="pl-PL" sz="2000" dirty="0"/>
              <a:t>Umieszczaj na Mapie Myśli nie tylko same fakty, ale także problemy, skojarzenia itp.</a:t>
            </a:r>
          </a:p>
          <a:p>
            <a:endParaRPr lang="pl-PL" dirty="0"/>
          </a:p>
        </p:txBody>
      </p:sp>
    </p:spTree>
    <p:extLst>
      <p:ext uri="{BB962C8B-B14F-4D97-AF65-F5344CB8AC3E}">
        <p14:creationId xmlns="" xmlns:p14="http://schemas.microsoft.com/office/powerpoint/2010/main" val="283495286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861B17B-A233-4294-B96A-B42DE51A480F}"/>
              </a:ext>
            </a:extLst>
          </p:cNvPr>
          <p:cNvSpPr>
            <a:spLocks noGrp="1"/>
          </p:cNvSpPr>
          <p:nvPr>
            <p:ph type="title"/>
          </p:nvPr>
        </p:nvSpPr>
        <p:spPr>
          <a:xfrm>
            <a:off x="331095" y="-315416"/>
            <a:ext cx="8229600" cy="864096"/>
          </a:xfrm>
        </p:spPr>
        <p:txBody>
          <a:bodyPr/>
          <a:lstStyle/>
          <a:p>
            <a:r>
              <a:rPr lang="pl-PL" dirty="0" smtClean="0"/>
              <a:t>Cele </a:t>
            </a:r>
            <a:r>
              <a:rPr lang="pl-PL" sz="2800" b="0" dirty="0" smtClean="0"/>
              <a:t>(Uczestnik szkolenia)</a:t>
            </a:r>
            <a:r>
              <a:rPr lang="pl-PL" dirty="0" smtClean="0"/>
              <a:t>:</a:t>
            </a:r>
            <a:endParaRPr lang="pl-PL" dirty="0"/>
          </a:p>
        </p:txBody>
      </p:sp>
      <p:sp>
        <p:nvSpPr>
          <p:cNvPr id="3" name="Symbol zastępczy zawartości 2">
            <a:extLst>
              <a:ext uri="{FF2B5EF4-FFF2-40B4-BE49-F238E27FC236}">
                <a16:creationId xmlns="" xmlns:a16="http://schemas.microsoft.com/office/drawing/2014/main" id="{583DB81C-3958-41FD-8268-A04B6D35C778}"/>
              </a:ext>
            </a:extLst>
          </p:cNvPr>
          <p:cNvSpPr>
            <a:spLocks noGrp="1"/>
          </p:cNvSpPr>
          <p:nvPr>
            <p:ph idx="1"/>
          </p:nvPr>
        </p:nvSpPr>
        <p:spPr>
          <a:xfrm>
            <a:off x="331095" y="332656"/>
            <a:ext cx="8229600" cy="3648405"/>
          </a:xfrm>
        </p:spPr>
        <p:txBody>
          <a:bodyPr/>
          <a:lstStyle/>
          <a:p>
            <a:pPr lvl="0"/>
            <a:r>
              <a:rPr lang="pl-PL" sz="2400" dirty="0" smtClean="0"/>
              <a:t>wskazuje </a:t>
            </a:r>
            <a:r>
              <a:rPr lang="pl-PL" sz="2400" dirty="0"/>
              <a:t>najważniejsze aspekty projektowania i prowadzenia zajęć służących rozwijaniu kompetencji matematyczno-przyrodniczych uczniów na I etapie edukacyjnym; </a:t>
            </a:r>
          </a:p>
          <a:p>
            <a:pPr lvl="0"/>
            <a:r>
              <a:rPr lang="pl-PL" sz="2400" dirty="0"/>
              <a:t>podaje przykłady metod służących kształtowaniu kompetencji matematyczno-przyrodniczych uczniów na I etapie edukacyjnym; </a:t>
            </a:r>
          </a:p>
          <a:p>
            <a:pPr lvl="0"/>
            <a:r>
              <a:rPr lang="pl-PL" sz="2400" dirty="0"/>
              <a:t>rozpoznaje potrzeby nauczycieli w zakresie stosowania metod służących kształtowaniu kompetencji matematyczno--przyrodniczych uczniów na I etapie edukacyjnym; </a:t>
            </a:r>
          </a:p>
          <a:p>
            <a:pPr lvl="0"/>
            <a:r>
              <a:rPr lang="pl-PL" sz="2400" dirty="0"/>
              <a:t>wykorzystuje znajomość metod nauczania w procesie wspomagania: diagnozy pracy szkoły oraz planowania działań, których celem jest doskonalenie warsztatu pracy nauczycieli </a:t>
            </a:r>
            <a:r>
              <a:rPr lang="pl-PL" sz="2400" dirty="0" smtClean="0"/>
              <a:t/>
            </a:r>
            <a:br>
              <a:rPr lang="pl-PL" sz="2400" dirty="0" smtClean="0"/>
            </a:br>
            <a:r>
              <a:rPr lang="pl-PL" sz="2400" dirty="0" smtClean="0"/>
              <a:t>w </a:t>
            </a:r>
            <a:r>
              <a:rPr lang="pl-PL" sz="2400" dirty="0"/>
              <a:t>zakresie rozwoju kompetencji matematyczno-przyrodniczych uczniów. </a:t>
            </a:r>
          </a:p>
          <a:p>
            <a:endParaRPr lang="pl-PL" dirty="0"/>
          </a:p>
        </p:txBody>
      </p:sp>
    </p:spTree>
    <p:extLst>
      <p:ext uri="{BB962C8B-B14F-4D97-AF65-F5344CB8AC3E}">
        <p14:creationId xmlns="" xmlns:p14="http://schemas.microsoft.com/office/powerpoint/2010/main" val="2955991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 xmlns:a16="http://schemas.microsoft.com/office/drawing/2014/main" id="{6DC7D904-CCF9-402A-886D-81175B6B9350}"/>
              </a:ext>
            </a:extLst>
          </p:cNvPr>
          <p:cNvPicPr>
            <a:picLocks noChangeAspect="1"/>
          </p:cNvPicPr>
          <p:nvPr/>
        </p:nvPicPr>
        <p:blipFill rotWithShape="1">
          <a:blip r:embed="rId2" cstate="print"/>
          <a:srcRect l="5715" t="-1819" r="8578" b="18384"/>
          <a:stretch/>
        </p:blipFill>
        <p:spPr>
          <a:xfrm>
            <a:off x="899592" y="1052736"/>
            <a:ext cx="7559824" cy="4248472"/>
          </a:xfrm>
          <a:prstGeom prst="rect">
            <a:avLst/>
          </a:prstGeom>
        </p:spPr>
      </p:pic>
      <p:sp>
        <p:nvSpPr>
          <p:cNvPr id="5" name="Tytuł 4">
            <a:extLst>
              <a:ext uri="{FF2B5EF4-FFF2-40B4-BE49-F238E27FC236}">
                <a16:creationId xmlns="" xmlns:a16="http://schemas.microsoft.com/office/drawing/2014/main" id="{CF27FCAF-9118-4BB1-A1AB-A39A3CCB6277}"/>
              </a:ext>
            </a:extLst>
          </p:cNvPr>
          <p:cNvSpPr>
            <a:spLocks noGrp="1"/>
          </p:cNvSpPr>
          <p:nvPr>
            <p:ph type="title"/>
          </p:nvPr>
        </p:nvSpPr>
        <p:spPr>
          <a:xfrm>
            <a:off x="395536" y="332656"/>
            <a:ext cx="8229600" cy="528059"/>
          </a:xfrm>
        </p:spPr>
        <p:txBody>
          <a:bodyPr/>
          <a:lstStyle/>
          <a:p>
            <a:r>
              <a:rPr lang="pl-PL" dirty="0"/>
              <a:t>Mapy Myśli</a:t>
            </a:r>
          </a:p>
        </p:txBody>
      </p:sp>
    </p:spTree>
    <p:extLst>
      <p:ext uri="{BB962C8B-B14F-4D97-AF65-F5344CB8AC3E}">
        <p14:creationId xmlns="" xmlns:p14="http://schemas.microsoft.com/office/powerpoint/2010/main" val="200368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 xmlns:a16="http://schemas.microsoft.com/office/drawing/2014/main" id="{FF3F33B1-65E6-4745-8C4D-F229E18D5A3D}"/>
              </a:ext>
            </a:extLst>
          </p:cNvPr>
          <p:cNvSpPr/>
          <p:nvPr/>
        </p:nvSpPr>
        <p:spPr>
          <a:xfrm>
            <a:off x="611560" y="1052736"/>
            <a:ext cx="2340000" cy="461665"/>
          </a:xfrm>
          <a:prstGeom prst="rect">
            <a:avLst/>
          </a:prstGeom>
        </p:spPr>
        <p:txBody>
          <a:bodyPr wrap="none">
            <a:spAutoFit/>
          </a:bodyPr>
          <a:lstStyle/>
          <a:p>
            <a:r>
              <a:rPr lang="pl-PL" sz="2400" dirty="0">
                <a:solidFill>
                  <a:schemeClr val="tx1">
                    <a:lumMod val="75000"/>
                    <a:lumOff val="25000"/>
                  </a:schemeClr>
                </a:solidFill>
              </a:rPr>
              <a:t>https://bubbl.us/</a:t>
            </a:r>
          </a:p>
        </p:txBody>
      </p:sp>
      <p:sp>
        <p:nvSpPr>
          <p:cNvPr id="5" name="Prostokąt 4">
            <a:extLst>
              <a:ext uri="{FF2B5EF4-FFF2-40B4-BE49-F238E27FC236}">
                <a16:creationId xmlns="" xmlns:a16="http://schemas.microsoft.com/office/drawing/2014/main" id="{C8E6A4B6-7B8F-45F3-AF62-3CAD94F48B38}"/>
              </a:ext>
            </a:extLst>
          </p:cNvPr>
          <p:cNvSpPr/>
          <p:nvPr/>
        </p:nvSpPr>
        <p:spPr>
          <a:xfrm>
            <a:off x="625410" y="1916892"/>
            <a:ext cx="2312300" cy="461665"/>
          </a:xfrm>
          <a:prstGeom prst="rect">
            <a:avLst/>
          </a:prstGeom>
        </p:spPr>
        <p:txBody>
          <a:bodyPr wrap="none">
            <a:spAutoFit/>
          </a:bodyPr>
          <a:lstStyle/>
          <a:p>
            <a:r>
              <a:rPr lang="pl-PL" sz="2400" dirty="0">
                <a:solidFill>
                  <a:schemeClr val="tx1">
                    <a:lumMod val="75000"/>
                    <a:lumOff val="25000"/>
                  </a:schemeClr>
                </a:solidFill>
              </a:rPr>
              <a:t>https://coggle.it/</a:t>
            </a:r>
          </a:p>
        </p:txBody>
      </p:sp>
      <p:sp>
        <p:nvSpPr>
          <p:cNvPr id="6" name="Prostokąt 5">
            <a:extLst>
              <a:ext uri="{FF2B5EF4-FFF2-40B4-BE49-F238E27FC236}">
                <a16:creationId xmlns="" xmlns:a16="http://schemas.microsoft.com/office/drawing/2014/main" id="{0DE6EED5-0694-4448-B60A-0E22FFF513A7}"/>
              </a:ext>
            </a:extLst>
          </p:cNvPr>
          <p:cNvSpPr/>
          <p:nvPr/>
        </p:nvSpPr>
        <p:spPr>
          <a:xfrm>
            <a:off x="638648" y="2879367"/>
            <a:ext cx="2836930" cy="461665"/>
          </a:xfrm>
          <a:prstGeom prst="rect">
            <a:avLst/>
          </a:prstGeom>
        </p:spPr>
        <p:txBody>
          <a:bodyPr wrap="none">
            <a:spAutoFit/>
          </a:bodyPr>
          <a:lstStyle/>
          <a:p>
            <a:r>
              <a:rPr lang="pl-PL" sz="2400" dirty="0">
                <a:solidFill>
                  <a:schemeClr val="tx1">
                    <a:lumMod val="75000"/>
                    <a:lumOff val="25000"/>
                  </a:schemeClr>
                </a:solidFill>
              </a:rPr>
              <a:t>https://imindmap.pl/</a:t>
            </a:r>
          </a:p>
        </p:txBody>
      </p:sp>
      <p:sp>
        <p:nvSpPr>
          <p:cNvPr id="7" name="Prostokąt 6">
            <a:extLst>
              <a:ext uri="{FF2B5EF4-FFF2-40B4-BE49-F238E27FC236}">
                <a16:creationId xmlns="" xmlns:a16="http://schemas.microsoft.com/office/drawing/2014/main" id="{BBEA0915-6E8C-46C0-90A9-C9003D617CFC}"/>
              </a:ext>
            </a:extLst>
          </p:cNvPr>
          <p:cNvSpPr/>
          <p:nvPr/>
        </p:nvSpPr>
        <p:spPr>
          <a:xfrm>
            <a:off x="611560" y="3933056"/>
            <a:ext cx="1635384" cy="461665"/>
          </a:xfrm>
          <a:prstGeom prst="rect">
            <a:avLst/>
          </a:prstGeom>
        </p:spPr>
        <p:txBody>
          <a:bodyPr wrap="none">
            <a:spAutoFit/>
          </a:bodyPr>
          <a:lstStyle/>
          <a:p>
            <a:r>
              <a:rPr lang="pl-PL" dirty="0">
                <a:solidFill>
                  <a:srgbClr val="4E4E4E"/>
                </a:solidFill>
                <a:latin typeface="roboto"/>
              </a:rPr>
              <a:t> </a:t>
            </a:r>
            <a:r>
              <a:rPr lang="pl-PL" sz="2400" dirty="0" err="1">
                <a:solidFill>
                  <a:srgbClr val="4E4E4E"/>
                </a:solidFill>
                <a:latin typeface="roboto"/>
              </a:rPr>
              <a:t>FreeMind</a:t>
            </a:r>
            <a:r>
              <a:rPr lang="pl-PL" sz="2400" dirty="0">
                <a:solidFill>
                  <a:srgbClr val="4E4E4E"/>
                </a:solidFill>
                <a:latin typeface="roboto"/>
              </a:rPr>
              <a:t> </a:t>
            </a:r>
            <a:endParaRPr lang="pl-PL" sz="2400" dirty="0"/>
          </a:p>
        </p:txBody>
      </p:sp>
    </p:spTree>
    <p:extLst>
      <p:ext uri="{BB962C8B-B14F-4D97-AF65-F5344CB8AC3E}">
        <p14:creationId xmlns="" xmlns:p14="http://schemas.microsoft.com/office/powerpoint/2010/main" val="24663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793F001-FB32-4017-A5F1-7750607DC56E}"/>
              </a:ext>
            </a:extLst>
          </p:cNvPr>
          <p:cNvSpPr>
            <a:spLocks noGrp="1"/>
          </p:cNvSpPr>
          <p:nvPr>
            <p:ph type="title"/>
          </p:nvPr>
        </p:nvSpPr>
        <p:spPr>
          <a:xfrm>
            <a:off x="457200" y="452669"/>
            <a:ext cx="8229600" cy="960106"/>
          </a:xfrm>
        </p:spPr>
        <p:txBody>
          <a:bodyPr/>
          <a:lstStyle/>
          <a:p>
            <a:r>
              <a:rPr lang="pl-PL" dirty="0"/>
              <a:t>Metody ekspresji i impresji </a:t>
            </a:r>
          </a:p>
        </p:txBody>
      </p:sp>
      <p:sp>
        <p:nvSpPr>
          <p:cNvPr id="3" name="Symbol zastępczy zawartości 2">
            <a:extLst>
              <a:ext uri="{FF2B5EF4-FFF2-40B4-BE49-F238E27FC236}">
                <a16:creationId xmlns="" xmlns:a16="http://schemas.microsoft.com/office/drawing/2014/main" id="{24F1C6FF-E532-4503-A844-562A4CE0E9AA}"/>
              </a:ext>
            </a:extLst>
          </p:cNvPr>
          <p:cNvSpPr>
            <a:spLocks noGrp="1"/>
          </p:cNvSpPr>
          <p:nvPr>
            <p:ph idx="1"/>
          </p:nvPr>
        </p:nvSpPr>
        <p:spPr/>
        <p:txBody>
          <a:bodyPr/>
          <a:lstStyle/>
          <a:p>
            <a:r>
              <a:rPr lang="pl-PL" dirty="0"/>
              <a:t>gry i zabawy </a:t>
            </a:r>
            <a:r>
              <a:rPr lang="pl-PL" dirty="0" smtClean="0"/>
              <a:t>edukacyjne;</a:t>
            </a:r>
            <a:endParaRPr lang="pl-PL" dirty="0"/>
          </a:p>
          <a:p>
            <a:r>
              <a:rPr lang="pl-PL" dirty="0" smtClean="0"/>
              <a:t>drama;</a:t>
            </a:r>
            <a:endParaRPr lang="pl-PL" dirty="0"/>
          </a:p>
          <a:p>
            <a:r>
              <a:rPr lang="pl-PL" dirty="0" smtClean="0"/>
              <a:t>inscenizacja;</a:t>
            </a:r>
            <a:endParaRPr lang="pl-PL" dirty="0"/>
          </a:p>
          <a:p>
            <a:r>
              <a:rPr lang="pl-PL" dirty="0" smtClean="0"/>
              <a:t>symulacja;</a:t>
            </a:r>
            <a:endParaRPr lang="pl-PL" dirty="0"/>
          </a:p>
          <a:p>
            <a:r>
              <a:rPr lang="pl-PL" dirty="0" smtClean="0"/>
              <a:t>fabuła </a:t>
            </a:r>
            <a:r>
              <a:rPr lang="pl-PL" dirty="0"/>
              <a:t>z </a:t>
            </a:r>
            <a:r>
              <a:rPr lang="pl-PL" dirty="0" smtClean="0"/>
              <a:t>kubka;</a:t>
            </a:r>
            <a:endParaRPr lang="pl-PL" dirty="0"/>
          </a:p>
          <a:p>
            <a:r>
              <a:rPr lang="pl-PL" dirty="0"/>
              <a:t>projekt </a:t>
            </a:r>
            <a:r>
              <a:rPr lang="pl-PL" dirty="0" smtClean="0"/>
              <a:t>edukacyjny.</a:t>
            </a:r>
            <a:endParaRPr lang="pl-PL" dirty="0"/>
          </a:p>
        </p:txBody>
      </p:sp>
    </p:spTree>
    <p:extLst>
      <p:ext uri="{BB962C8B-B14F-4D97-AF65-F5344CB8AC3E}">
        <p14:creationId xmlns="" xmlns:p14="http://schemas.microsoft.com/office/powerpoint/2010/main" val="2923466497"/>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8F3DB6D-E380-4167-86B0-A1BF0FF8823B}"/>
              </a:ext>
            </a:extLst>
          </p:cNvPr>
          <p:cNvSpPr>
            <a:spLocks noGrp="1"/>
          </p:cNvSpPr>
          <p:nvPr>
            <p:ph type="title"/>
          </p:nvPr>
        </p:nvSpPr>
        <p:spPr>
          <a:xfrm>
            <a:off x="457200" y="452669"/>
            <a:ext cx="8229600" cy="672075"/>
          </a:xfrm>
        </p:spPr>
        <p:txBody>
          <a:bodyPr/>
          <a:lstStyle/>
          <a:p>
            <a:r>
              <a:rPr lang="pl-PL" dirty="0" smtClean="0"/>
              <a:t>Gry i zabawy</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574D9C42-0931-4CD9-AA9B-E58E224B7D3B}"/>
              </a:ext>
            </a:extLst>
          </p:cNvPr>
          <p:cNvSpPr>
            <a:spLocks noGrp="1"/>
          </p:cNvSpPr>
          <p:nvPr>
            <p:ph idx="1"/>
          </p:nvPr>
        </p:nvSpPr>
        <p:spPr>
          <a:xfrm>
            <a:off x="457200" y="620688"/>
            <a:ext cx="8229600" cy="4824537"/>
          </a:xfrm>
        </p:spPr>
        <p:txBody>
          <a:bodyPr/>
          <a:lstStyle/>
          <a:p>
            <a:pPr lvl="0"/>
            <a:r>
              <a:rPr lang="pl-PL" sz="1600" dirty="0" smtClean="0"/>
              <a:t>doskonalą i rozwijają procesy i zdolności orientacyjno-poznawcze uczniów (spostrzeganie, pamięć, wyobraźnię, uwagę, mowę i inwencję twórczą);</a:t>
            </a:r>
            <a:endParaRPr lang="pl-PL" sz="1600" dirty="0"/>
          </a:p>
          <a:p>
            <a:pPr lvl="0"/>
            <a:r>
              <a:rPr lang="pl-PL" sz="1600" dirty="0" smtClean="0"/>
              <a:t>ułatwiają intuicyjne rozumienie trudnych abstrakcyjnych pojęć matematycznych,;</a:t>
            </a:r>
            <a:endParaRPr lang="pl-PL" sz="1600" dirty="0"/>
          </a:p>
          <a:p>
            <a:pPr lvl="0"/>
            <a:r>
              <a:rPr lang="pl-PL" sz="1600" dirty="0" smtClean="0"/>
              <a:t>stwarzają sytuacje umożliwiające ćwiczenia techniki rachunkowej;</a:t>
            </a:r>
            <a:endParaRPr lang="pl-PL" sz="1600" dirty="0"/>
          </a:p>
          <a:p>
            <a:pPr lvl="0"/>
            <a:r>
              <a:rPr lang="pl-PL" sz="1600" dirty="0" smtClean="0"/>
              <a:t>służą gromadzeniu materiału poznawczego oraz utrwalaniu i operowaniu zdobytymi informacjami;</a:t>
            </a:r>
            <a:endParaRPr lang="pl-PL" sz="1600" dirty="0"/>
          </a:p>
          <a:p>
            <a:pPr lvl="0"/>
            <a:r>
              <a:rPr lang="pl-PL" sz="1600" dirty="0" smtClean="0"/>
              <a:t>uczą panowania nad sobą, dokładności, cierpliwości, wytrwałości, pokonywania trudności, posłuszeństwa;</a:t>
            </a:r>
            <a:endParaRPr lang="pl-PL" sz="1600" dirty="0"/>
          </a:p>
          <a:p>
            <a:pPr lvl="0"/>
            <a:r>
              <a:rPr lang="pl-PL" sz="1600" dirty="0" smtClean="0"/>
              <a:t>wyrabiają zaradność, odwagę, śmiałość, pracowitość, spryt;</a:t>
            </a:r>
            <a:endParaRPr lang="pl-PL" sz="1600" dirty="0"/>
          </a:p>
          <a:p>
            <a:pPr lvl="0"/>
            <a:r>
              <a:rPr lang="pl-PL" sz="1600" dirty="0" smtClean="0"/>
              <a:t>pomagają w organizacji sytuacji problemowych pracy grupowej;</a:t>
            </a:r>
          </a:p>
          <a:p>
            <a:pPr lvl="0"/>
            <a:r>
              <a:rPr lang="pl-PL" sz="1600" dirty="0" smtClean="0"/>
              <a:t> wdrażają do samokontroli i samooceny;</a:t>
            </a:r>
            <a:endParaRPr lang="pl-PL" sz="1600" dirty="0"/>
          </a:p>
          <a:p>
            <a:pPr lvl="0"/>
            <a:r>
              <a:rPr lang="pl-PL" sz="1600" dirty="0" smtClean="0"/>
              <a:t>uczą poszanowania reguł i prawideł;</a:t>
            </a:r>
            <a:endParaRPr lang="pl-PL" sz="1600" dirty="0"/>
          </a:p>
          <a:p>
            <a:pPr lvl="0"/>
            <a:r>
              <a:rPr lang="pl-PL" sz="1600" dirty="0" smtClean="0"/>
              <a:t>stanowią doskonałą metodę pozwalającą na integrowanie wiadomości z różnych dziedzin edukacji;</a:t>
            </a:r>
            <a:endParaRPr lang="pl-PL" sz="1600" dirty="0"/>
          </a:p>
          <a:p>
            <a:pPr lvl="0"/>
            <a:r>
              <a:rPr lang="pl-PL" sz="1600" dirty="0" smtClean="0"/>
              <a:t>kształcą umiejętność kwalifikowania, zaliczania, porządkowania, systematyzowania; poszukiwania nowych, alternatywnych rozwiązań za pomocą myślenia twórczego,;</a:t>
            </a:r>
            <a:endParaRPr lang="pl-PL" sz="1600" dirty="0"/>
          </a:p>
          <a:p>
            <a:pPr lvl="0"/>
            <a:r>
              <a:rPr lang="pl-PL" sz="1600" dirty="0" smtClean="0"/>
              <a:t>kształcą myślenie logiczne, konieczne i przydatne w wielu dziedzinach;</a:t>
            </a:r>
            <a:endParaRPr lang="pl-PL" sz="1600" dirty="0"/>
          </a:p>
          <a:p>
            <a:pPr lvl="0"/>
            <a:r>
              <a:rPr lang="pl-PL" sz="1600" dirty="0" smtClean="0"/>
              <a:t>rozwijają myślenie lateralne.</a:t>
            </a:r>
            <a:endParaRPr lang="pl-PL" sz="1600" dirty="0"/>
          </a:p>
          <a:p>
            <a:pPr marL="0" indent="0">
              <a:buNone/>
            </a:pPr>
            <a:endParaRPr lang="pl-PL" dirty="0"/>
          </a:p>
        </p:txBody>
      </p:sp>
    </p:spTree>
    <p:extLst>
      <p:ext uri="{BB962C8B-B14F-4D97-AF65-F5344CB8AC3E}">
        <p14:creationId xmlns="" xmlns:p14="http://schemas.microsoft.com/office/powerpoint/2010/main" val="259190908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1843AC4-E887-4D0C-A4DB-B5146FA866A5}"/>
              </a:ext>
            </a:extLst>
          </p:cNvPr>
          <p:cNvSpPr>
            <a:spLocks noGrp="1"/>
          </p:cNvSpPr>
          <p:nvPr>
            <p:ph type="title"/>
          </p:nvPr>
        </p:nvSpPr>
        <p:spPr/>
        <p:txBody>
          <a:bodyPr/>
          <a:lstStyle/>
          <a:p>
            <a:r>
              <a:rPr lang="pl-PL" dirty="0"/>
              <a:t>Ćwiczenie „W lesie” - fabuła z kubka</a:t>
            </a:r>
            <a:br>
              <a:rPr lang="pl-PL" dirty="0"/>
            </a:br>
            <a:endParaRPr lang="pl-PL" dirty="0"/>
          </a:p>
        </p:txBody>
      </p:sp>
      <p:sp>
        <p:nvSpPr>
          <p:cNvPr id="4" name="Schemat blokowy: operacja ręczna 3">
            <a:extLst>
              <a:ext uri="{FF2B5EF4-FFF2-40B4-BE49-F238E27FC236}">
                <a16:creationId xmlns="" xmlns:a16="http://schemas.microsoft.com/office/drawing/2014/main" id="{CD31A828-1B25-465C-96FB-BE1B78928EEA}"/>
              </a:ext>
            </a:extLst>
          </p:cNvPr>
          <p:cNvSpPr/>
          <p:nvPr/>
        </p:nvSpPr>
        <p:spPr>
          <a:xfrm>
            <a:off x="1835696" y="2348880"/>
            <a:ext cx="1656184" cy="2160240"/>
          </a:xfrm>
          <a:prstGeom prst="flowChartManualOperat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operacja ręczna 5">
            <a:extLst>
              <a:ext uri="{FF2B5EF4-FFF2-40B4-BE49-F238E27FC236}">
                <a16:creationId xmlns="" xmlns:a16="http://schemas.microsoft.com/office/drawing/2014/main" id="{ACB28323-CB85-4D86-886F-9C7C929F8F7D}"/>
              </a:ext>
            </a:extLst>
          </p:cNvPr>
          <p:cNvSpPr/>
          <p:nvPr/>
        </p:nvSpPr>
        <p:spPr>
          <a:xfrm>
            <a:off x="3923928" y="2348880"/>
            <a:ext cx="1656184" cy="2160240"/>
          </a:xfrm>
          <a:prstGeom prst="flowChartManualOperatio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Schemat blokowy: operacja ręczna 6">
            <a:extLst>
              <a:ext uri="{FF2B5EF4-FFF2-40B4-BE49-F238E27FC236}">
                <a16:creationId xmlns="" xmlns:a16="http://schemas.microsoft.com/office/drawing/2014/main" id="{83F0FE3F-1F87-43C4-84D0-3AF2C96DA689}"/>
              </a:ext>
            </a:extLst>
          </p:cNvPr>
          <p:cNvSpPr/>
          <p:nvPr/>
        </p:nvSpPr>
        <p:spPr>
          <a:xfrm>
            <a:off x="6012160" y="2348880"/>
            <a:ext cx="1656184" cy="2160240"/>
          </a:xfrm>
          <a:prstGeom prst="flowChartManualOperat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 xmlns:p14="http://schemas.microsoft.com/office/powerpoint/2010/main" val="4093655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98F2247-61E0-4DA9-9856-4145E3C1F101}"/>
              </a:ext>
            </a:extLst>
          </p:cNvPr>
          <p:cNvSpPr>
            <a:spLocks noGrp="1"/>
          </p:cNvSpPr>
          <p:nvPr>
            <p:ph type="title"/>
          </p:nvPr>
        </p:nvSpPr>
        <p:spPr>
          <a:xfrm>
            <a:off x="323528" y="0"/>
            <a:ext cx="8229600" cy="1143000"/>
          </a:xfrm>
        </p:spPr>
        <p:txBody>
          <a:bodyPr/>
          <a:lstStyle/>
          <a:p>
            <a:r>
              <a:rPr lang="pl-PL" dirty="0"/>
              <a:t>Metoda projektu</a:t>
            </a:r>
          </a:p>
        </p:txBody>
      </p:sp>
      <p:sp>
        <p:nvSpPr>
          <p:cNvPr id="3" name="Symbol zastępczy zawartości 2">
            <a:extLst>
              <a:ext uri="{FF2B5EF4-FFF2-40B4-BE49-F238E27FC236}">
                <a16:creationId xmlns="" xmlns:a16="http://schemas.microsoft.com/office/drawing/2014/main" id="{A15B448C-BB2E-49E0-8311-BECEB502C6FB}"/>
              </a:ext>
            </a:extLst>
          </p:cNvPr>
          <p:cNvSpPr>
            <a:spLocks noGrp="1"/>
          </p:cNvSpPr>
          <p:nvPr>
            <p:ph idx="1"/>
          </p:nvPr>
        </p:nvSpPr>
        <p:spPr>
          <a:xfrm>
            <a:off x="457200" y="1530354"/>
            <a:ext cx="8229600" cy="3648405"/>
          </a:xfrm>
        </p:spPr>
        <p:txBody>
          <a:bodyPr/>
          <a:lstStyle/>
          <a:p>
            <a:pPr marL="0" indent="0">
              <a:buNone/>
            </a:pPr>
            <a:r>
              <a:rPr lang="pl-PL" dirty="0"/>
              <a:t>„Grupę realizującą jakiś projekt tworzyć może zarówno kilka osób, jak i wszyscy uczniowie danej klasy, czy nawet szkoły. Najlepiej, jeśli źródłem projektu jest świat życia codziennego, a nie abstrakcyjna nauka. Punktem wyjścia jest jakaś sytuacja problemowa, jakieś zamierzenie, podjęcie jakiejś inicjatywy, wytyczenie celu, punktem dojścia zaś – szeroko rozumiany produkt.”</a:t>
            </a:r>
          </a:p>
          <a:p>
            <a:pPr marL="0" indent="0" algn="r">
              <a:buNone/>
            </a:pPr>
            <a:r>
              <a:rPr lang="pl-PL" dirty="0"/>
              <a:t>M. Szymański</a:t>
            </a:r>
          </a:p>
        </p:txBody>
      </p:sp>
    </p:spTree>
    <p:extLst>
      <p:ext uri="{BB962C8B-B14F-4D97-AF65-F5344CB8AC3E}">
        <p14:creationId xmlns="" xmlns:p14="http://schemas.microsoft.com/office/powerpoint/2010/main" val="163871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66249BE-E086-47FC-A3B2-D2446B97935A}"/>
              </a:ext>
            </a:extLst>
          </p:cNvPr>
          <p:cNvSpPr>
            <a:spLocks noGrp="1"/>
          </p:cNvSpPr>
          <p:nvPr>
            <p:ph type="title"/>
          </p:nvPr>
        </p:nvSpPr>
        <p:spPr>
          <a:xfrm>
            <a:off x="323528" y="548680"/>
            <a:ext cx="8820472" cy="1143000"/>
          </a:xfrm>
        </p:spPr>
        <p:txBody>
          <a:bodyPr/>
          <a:lstStyle/>
          <a:p>
            <a:r>
              <a:rPr lang="pl-PL" dirty="0"/>
              <a:t>Co odróżnia metodę projektów od tradycyjnych zajęć zaplanowanych </a:t>
            </a:r>
            <a:r>
              <a:rPr lang="pl-PL" dirty="0" smtClean="0"/>
              <a:t/>
            </a:r>
            <a:br>
              <a:rPr lang="pl-PL" dirty="0" smtClean="0"/>
            </a:br>
            <a:r>
              <a:rPr lang="pl-PL" dirty="0" smtClean="0"/>
              <a:t>i </a:t>
            </a:r>
            <a:r>
              <a:rPr lang="pl-PL" dirty="0"/>
              <a:t>prowadzonych przez nauczyciela?</a:t>
            </a:r>
          </a:p>
        </p:txBody>
      </p:sp>
      <p:sp>
        <p:nvSpPr>
          <p:cNvPr id="3" name="Symbol zastępczy zawartości 2">
            <a:extLst>
              <a:ext uri="{FF2B5EF4-FFF2-40B4-BE49-F238E27FC236}">
                <a16:creationId xmlns="" xmlns:a16="http://schemas.microsoft.com/office/drawing/2014/main" id="{95BEC8CB-4FD1-4042-AFA6-BAFF96185201}"/>
              </a:ext>
            </a:extLst>
          </p:cNvPr>
          <p:cNvSpPr>
            <a:spLocks noGrp="1"/>
          </p:cNvSpPr>
          <p:nvPr>
            <p:ph idx="1"/>
          </p:nvPr>
        </p:nvSpPr>
        <p:spPr>
          <a:xfrm>
            <a:off x="395536" y="1700808"/>
            <a:ext cx="8229600" cy="3648405"/>
          </a:xfrm>
        </p:spPr>
        <p:txBody>
          <a:bodyPr/>
          <a:lstStyle/>
          <a:p>
            <a:pPr marL="0" indent="0"/>
            <a:r>
              <a:rPr lang="pl-PL" dirty="0"/>
              <a:t> </a:t>
            </a:r>
            <a:r>
              <a:rPr lang="pl-PL" dirty="0" smtClean="0"/>
              <a:t>dzieci </a:t>
            </a:r>
            <a:r>
              <a:rPr lang="pl-PL" dirty="0"/>
              <a:t>wymyślają i wykonują pewne przedsięwzięcia, </a:t>
            </a:r>
            <a:r>
              <a:rPr lang="pl-PL" dirty="0" smtClean="0"/>
              <a:t/>
            </a:r>
            <a:br>
              <a:rPr lang="pl-PL" dirty="0" smtClean="0"/>
            </a:br>
            <a:r>
              <a:rPr lang="pl-PL" dirty="0" smtClean="0"/>
              <a:t>a </a:t>
            </a:r>
            <a:r>
              <a:rPr lang="pl-PL" dirty="0"/>
              <a:t>następnie oceniają </a:t>
            </a:r>
            <a:r>
              <a:rPr lang="pl-PL" dirty="0" smtClean="0"/>
              <a:t>je; </a:t>
            </a:r>
            <a:endParaRPr lang="pl-PL" dirty="0"/>
          </a:p>
          <a:p>
            <a:pPr marL="0" indent="0"/>
            <a:r>
              <a:rPr lang="pl-PL" dirty="0" smtClean="0"/>
              <a:t> nauczyciel </a:t>
            </a:r>
            <a:r>
              <a:rPr lang="pl-PL" dirty="0"/>
              <a:t>jest osobą wspomagającą, dyskretnym prowadzącym, wyzwalającym inicjatywę dziecka, - dzieci uczą się przez badanie/wiązanie działalności praktycznej z pracą </a:t>
            </a:r>
            <a:r>
              <a:rPr lang="pl-PL" dirty="0" smtClean="0"/>
              <a:t>umysłową; </a:t>
            </a:r>
            <a:endParaRPr lang="pl-PL" dirty="0"/>
          </a:p>
          <a:p>
            <a:pPr marL="0" indent="0"/>
            <a:r>
              <a:rPr lang="pl-PL" dirty="0" smtClean="0"/>
              <a:t> wykorzystane </a:t>
            </a:r>
            <a:r>
              <a:rPr lang="pl-PL" dirty="0"/>
              <a:t>jest zainteresowanie dzieci nowym, nieznanym, chęć </a:t>
            </a:r>
            <a:r>
              <a:rPr lang="pl-PL" dirty="0" smtClean="0"/>
              <a:t>poznania; </a:t>
            </a:r>
            <a:endParaRPr lang="pl-PL" dirty="0"/>
          </a:p>
          <a:p>
            <a:pPr marL="0" indent="0">
              <a:buNone/>
            </a:pPr>
            <a:endParaRPr lang="pl-PL" dirty="0"/>
          </a:p>
        </p:txBody>
      </p:sp>
    </p:spTree>
    <p:extLst>
      <p:ext uri="{BB962C8B-B14F-4D97-AF65-F5344CB8AC3E}">
        <p14:creationId xmlns="" xmlns:p14="http://schemas.microsoft.com/office/powerpoint/2010/main" val="3038414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4B11471E-92E5-419A-8F75-4DD0AE313F7E}"/>
              </a:ext>
            </a:extLst>
          </p:cNvPr>
          <p:cNvSpPr>
            <a:spLocks noGrp="1"/>
          </p:cNvSpPr>
          <p:nvPr>
            <p:ph idx="1"/>
          </p:nvPr>
        </p:nvSpPr>
        <p:spPr>
          <a:xfrm>
            <a:off x="539552" y="1484784"/>
            <a:ext cx="8229600" cy="3648405"/>
          </a:xfrm>
        </p:spPr>
        <p:txBody>
          <a:bodyPr/>
          <a:lstStyle/>
          <a:p>
            <a:pPr marL="0" indent="0"/>
            <a:r>
              <a:rPr lang="pl-PL" dirty="0" smtClean="0"/>
              <a:t> dzieci </a:t>
            </a:r>
            <a:r>
              <a:rPr lang="pl-PL" dirty="0"/>
              <a:t>mają szansę na odczuwanie radości z samodzielnego poznania, </a:t>
            </a:r>
          </a:p>
          <a:p>
            <a:pPr marL="0" indent="0"/>
            <a:r>
              <a:rPr lang="pl-PL" dirty="0" smtClean="0"/>
              <a:t> zwiększa </a:t>
            </a:r>
            <a:r>
              <a:rPr lang="pl-PL" dirty="0"/>
              <a:t>się podmiotowość dziecka - ma prawo wyboru zadania, szukania rozwiązań, własnej oceny. </a:t>
            </a:r>
          </a:p>
          <a:p>
            <a:pPr marL="0" indent="0">
              <a:buNone/>
            </a:pPr>
            <a:r>
              <a:rPr lang="pl-PL" dirty="0" smtClean="0"/>
              <a:t>Na </a:t>
            </a:r>
            <a:r>
              <a:rPr lang="pl-PL" dirty="0"/>
              <a:t>różnice między zajęciami zaplanowanymi przez </a:t>
            </a:r>
            <a:r>
              <a:rPr lang="pl-PL" dirty="0" smtClean="0"/>
              <a:t>nauczyciela </a:t>
            </a:r>
            <a:r>
              <a:rPr lang="pl-PL" dirty="0"/>
              <a:t>metodą projektów zwracają uwagę J.H. </a:t>
            </a:r>
            <a:r>
              <a:rPr lang="pl-PL" dirty="0" err="1"/>
              <a:t>Helm</a:t>
            </a:r>
            <a:r>
              <a:rPr lang="pl-PL" dirty="0"/>
              <a:t> i L.G. Katz. Są to: </a:t>
            </a:r>
          </a:p>
          <a:p>
            <a:pPr marL="0" indent="0"/>
            <a:r>
              <a:rPr lang="pl-PL" dirty="0" smtClean="0"/>
              <a:t> czas </a:t>
            </a:r>
            <a:r>
              <a:rPr lang="pl-PL" dirty="0"/>
              <a:t>trwania zależy od tempa realizacji projektu, nie jest ściśle określony, zazwyczaj kilka tygodni; </a:t>
            </a:r>
          </a:p>
          <a:p>
            <a:endParaRPr lang="pl-PL" dirty="0"/>
          </a:p>
        </p:txBody>
      </p:sp>
      <p:sp>
        <p:nvSpPr>
          <p:cNvPr id="4" name="Tytuł 1">
            <a:extLst>
              <a:ext uri="{FF2B5EF4-FFF2-40B4-BE49-F238E27FC236}">
                <a16:creationId xmlns="" xmlns:a16="http://schemas.microsoft.com/office/drawing/2014/main" id="{3C254D88-F5A8-4A4C-9CA9-EABE8CA89A1E}"/>
              </a:ext>
            </a:extLst>
          </p:cNvPr>
          <p:cNvSpPr>
            <a:spLocks noGrp="1"/>
          </p:cNvSpPr>
          <p:nvPr>
            <p:ph type="title"/>
          </p:nvPr>
        </p:nvSpPr>
        <p:spPr>
          <a:xfrm>
            <a:off x="323528" y="452669"/>
            <a:ext cx="8820472" cy="1143000"/>
          </a:xfrm>
        </p:spPr>
        <p:txBody>
          <a:bodyPr/>
          <a:lstStyle/>
          <a:p>
            <a:r>
              <a:rPr lang="pl-PL" dirty="0"/>
              <a:t>Co odróżnia metodę projektów od tradycyjnych zajęć zaplanowanych </a:t>
            </a:r>
            <a:r>
              <a:rPr lang="pl-PL" dirty="0" smtClean="0"/>
              <a:t/>
            </a:r>
            <a:br>
              <a:rPr lang="pl-PL" dirty="0" smtClean="0"/>
            </a:br>
            <a:r>
              <a:rPr lang="pl-PL" dirty="0" smtClean="0"/>
              <a:t>i </a:t>
            </a:r>
            <a:r>
              <a:rPr lang="pl-PL" dirty="0"/>
              <a:t>prowadzonych przez nauczyciela?</a:t>
            </a:r>
          </a:p>
        </p:txBody>
      </p:sp>
    </p:spTree>
    <p:extLst>
      <p:ext uri="{BB962C8B-B14F-4D97-AF65-F5344CB8AC3E}">
        <p14:creationId xmlns="" xmlns:p14="http://schemas.microsoft.com/office/powerpoint/2010/main" val="2585651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10BFA76A-7B8D-4B28-A4E8-7268280C6A97}"/>
              </a:ext>
            </a:extLst>
          </p:cNvPr>
          <p:cNvSpPr>
            <a:spLocks noGrp="1"/>
          </p:cNvSpPr>
          <p:nvPr>
            <p:ph idx="1"/>
          </p:nvPr>
        </p:nvSpPr>
        <p:spPr/>
        <p:txBody>
          <a:bodyPr/>
          <a:lstStyle/>
          <a:p>
            <a:r>
              <a:rPr lang="pl-PL" dirty="0"/>
              <a:t>tematy projektów są ustalane w drodze </a:t>
            </a:r>
            <a:r>
              <a:rPr lang="pl-PL" dirty="0" smtClean="0"/>
              <a:t>negocjacji miedzy </a:t>
            </a:r>
            <a:r>
              <a:rPr lang="pl-PL" dirty="0"/>
              <a:t>nauczycielem i dziećmi, a wybór tematu </a:t>
            </a:r>
            <a:r>
              <a:rPr lang="pl-PL" dirty="0" smtClean="0"/>
              <a:t/>
            </a:r>
            <a:br>
              <a:rPr lang="pl-PL" dirty="0" smtClean="0"/>
            </a:br>
            <a:r>
              <a:rPr lang="pl-PL" dirty="0" smtClean="0"/>
              <a:t>w </a:t>
            </a:r>
            <a:r>
              <a:rPr lang="pl-PL" dirty="0"/>
              <a:t>dużej mierze zależy od zainteresowań dzieci, cele   </a:t>
            </a:r>
            <a:r>
              <a:rPr lang="pl-PL" dirty="0" smtClean="0"/>
              <a:t>programowo </a:t>
            </a:r>
            <a:r>
              <a:rPr lang="pl-PL" dirty="0"/>
              <a:t>– dydaktyczne wplecione są w treść </a:t>
            </a:r>
            <a:r>
              <a:rPr lang="pl-PL" dirty="0" smtClean="0"/>
              <a:t>projektu; </a:t>
            </a:r>
            <a:endParaRPr lang="pl-PL" dirty="0"/>
          </a:p>
          <a:p>
            <a:r>
              <a:rPr lang="pl-PL" dirty="0"/>
              <a:t>nauczyciel obserwuje aktywność badawczą dzieci, dalsze działania określa na podstawie zainteresowań </a:t>
            </a:r>
            <a:r>
              <a:rPr lang="pl-PL" dirty="0" smtClean="0"/>
              <a:t>dzieci; </a:t>
            </a:r>
            <a:endParaRPr lang="pl-PL" dirty="0"/>
          </a:p>
          <a:p>
            <a:pPr marL="0" indent="0">
              <a:buNone/>
            </a:pPr>
            <a:endParaRPr lang="pl-PL" dirty="0"/>
          </a:p>
        </p:txBody>
      </p:sp>
      <p:sp>
        <p:nvSpPr>
          <p:cNvPr id="4" name="Tytuł 1">
            <a:extLst>
              <a:ext uri="{FF2B5EF4-FFF2-40B4-BE49-F238E27FC236}">
                <a16:creationId xmlns="" xmlns:a16="http://schemas.microsoft.com/office/drawing/2014/main" id="{A2E5BA98-029B-472F-B189-A6DF7C62CA12}"/>
              </a:ext>
            </a:extLst>
          </p:cNvPr>
          <p:cNvSpPr>
            <a:spLocks noGrp="1"/>
          </p:cNvSpPr>
          <p:nvPr>
            <p:ph type="title"/>
          </p:nvPr>
        </p:nvSpPr>
        <p:spPr>
          <a:xfrm>
            <a:off x="395536" y="653820"/>
            <a:ext cx="8802724" cy="1143000"/>
          </a:xfrm>
        </p:spPr>
        <p:txBody>
          <a:bodyPr/>
          <a:lstStyle/>
          <a:p>
            <a:r>
              <a:rPr lang="pl-PL" dirty="0"/>
              <a:t>Co odróżnia metodę projektów od tradycyjnych zajęć zaplanowanych </a:t>
            </a:r>
            <a:r>
              <a:rPr lang="pl-PL" dirty="0" smtClean="0"/>
              <a:t/>
            </a:r>
            <a:br>
              <a:rPr lang="pl-PL" dirty="0" smtClean="0"/>
            </a:br>
            <a:r>
              <a:rPr lang="pl-PL" dirty="0" smtClean="0"/>
              <a:t>i </a:t>
            </a:r>
            <a:r>
              <a:rPr lang="pl-PL" dirty="0"/>
              <a:t>prowadzonych przez nauczyciela?</a:t>
            </a:r>
          </a:p>
        </p:txBody>
      </p:sp>
    </p:spTree>
    <p:extLst>
      <p:ext uri="{BB962C8B-B14F-4D97-AF65-F5344CB8AC3E}">
        <p14:creationId xmlns="" xmlns:p14="http://schemas.microsoft.com/office/powerpoint/2010/main" val="4000674598"/>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5F712D2E-A965-434C-93EA-15CBE4AD50C6}"/>
              </a:ext>
            </a:extLst>
          </p:cNvPr>
          <p:cNvSpPr>
            <a:spLocks noGrp="1"/>
          </p:cNvSpPr>
          <p:nvPr>
            <p:ph idx="1"/>
          </p:nvPr>
        </p:nvSpPr>
        <p:spPr>
          <a:xfrm>
            <a:off x="457200" y="404664"/>
            <a:ext cx="8229600" cy="3648405"/>
          </a:xfrm>
        </p:spPr>
        <p:txBody>
          <a:bodyPr/>
          <a:lstStyle/>
          <a:p>
            <a:pPr marL="0" indent="0"/>
            <a:r>
              <a:rPr lang="pl-PL" sz="2400" dirty="0" smtClean="0"/>
              <a:t> nauczyciel </a:t>
            </a:r>
            <a:r>
              <a:rPr lang="pl-PL" sz="2400" dirty="0"/>
              <a:t>przygotowuje siatkę tematyczną – ustala, co dzieci wiedzą, następnie organizuje projekt tak, aby uczniowie poznali nowe treści. Stałym elementem jest tutaj aktywność badawcza ucznia, cele programowo – dydaktyczne są uwzględniane w trakcie realizacji </a:t>
            </a:r>
            <a:r>
              <a:rPr lang="pl-PL" sz="2400" dirty="0" smtClean="0"/>
              <a:t>projektu; </a:t>
            </a:r>
            <a:endParaRPr lang="pl-PL" sz="2400" dirty="0"/>
          </a:p>
          <a:p>
            <a:pPr marL="0" indent="0"/>
            <a:r>
              <a:rPr lang="pl-PL" sz="2400" dirty="0" smtClean="0"/>
              <a:t> dzieci </a:t>
            </a:r>
            <a:r>
              <a:rPr lang="pl-PL" sz="2400" dirty="0"/>
              <a:t>mają wpływ na dobór działań, rodzaj organizowanych wydarzeń i sposoby szukania odpowiedzi, wiedzę uczeń zdobywa poprzez szukanie odpowiedzi na pytania lub aktywność </a:t>
            </a:r>
            <a:r>
              <a:rPr lang="pl-PL" sz="2400" dirty="0" smtClean="0"/>
              <a:t>badawczą; </a:t>
            </a:r>
            <a:endParaRPr lang="pl-PL" sz="2400" dirty="0"/>
          </a:p>
          <a:p>
            <a:pPr marL="0" indent="0"/>
            <a:r>
              <a:rPr lang="pl-PL" sz="2400" dirty="0" smtClean="0"/>
              <a:t> pomoce </a:t>
            </a:r>
            <a:r>
              <a:rPr lang="pl-PL" sz="2400" dirty="0"/>
              <a:t>i materiały wspomagające proces uczenia się – nauczania są przynoszone przez dzieci, nauczyciela, zaproszonych ekspertów, gromadzone podczas zajęć w </a:t>
            </a:r>
            <a:r>
              <a:rPr lang="pl-PL" sz="2400" dirty="0" smtClean="0"/>
              <a:t>terenie; </a:t>
            </a:r>
            <a:endParaRPr lang="pl-PL" sz="2400" dirty="0"/>
          </a:p>
          <a:p>
            <a:endParaRPr lang="pl-PL" dirty="0"/>
          </a:p>
        </p:txBody>
      </p:sp>
    </p:spTree>
    <p:extLst>
      <p:ext uri="{BB962C8B-B14F-4D97-AF65-F5344CB8AC3E}">
        <p14:creationId xmlns="" xmlns:p14="http://schemas.microsoft.com/office/powerpoint/2010/main" val="335105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29600" cy="4286279"/>
          </a:xfrm>
        </p:spPr>
        <p:txBody>
          <a:bodyPr/>
          <a:lstStyle/>
          <a:p>
            <a:r>
              <a:rPr lang="pl-PL" sz="2400" dirty="0" smtClean="0">
                <a:solidFill>
                  <a:schemeClr val="tx1">
                    <a:lumMod val="75000"/>
                    <a:lumOff val="25000"/>
                  </a:schemeClr>
                </a:solidFill>
              </a:rPr>
              <a:t>Proste eksperymenty, doświadczenia i ćwiczenia praktyczne jako elementy stymulujące umiejętności stawiania hipotez, ich weryfikacji oraz wyciągania wniosków.</a:t>
            </a:r>
          </a:p>
          <a:p>
            <a:r>
              <a:rPr lang="pl-PL" sz="2400" dirty="0" smtClean="0">
                <a:solidFill>
                  <a:schemeClr val="tx1">
                    <a:lumMod val="75000"/>
                    <a:lumOff val="25000"/>
                  </a:schemeClr>
                </a:solidFill>
              </a:rPr>
              <a:t>Metody graficznego zapisu ułatwiające zapamiętanie podstawowych pojęć, obiektów i zależności matematyczno-przyrodniczych: plakat, kolaż, mapa mentalna, trójkąt zadaniowy, gwiazda pytań.</a:t>
            </a:r>
          </a:p>
          <a:p>
            <a:r>
              <a:rPr lang="pl-PL" sz="2400" dirty="0" smtClean="0">
                <a:solidFill>
                  <a:schemeClr val="tx1">
                    <a:lumMod val="75000"/>
                    <a:lumOff val="25000"/>
                  </a:schemeClr>
                </a:solidFill>
              </a:rPr>
              <a:t>Metody ekspresji i impresji ukierunkowane na emocje </a:t>
            </a:r>
            <a:br>
              <a:rPr lang="pl-PL" sz="2400" dirty="0" smtClean="0">
                <a:solidFill>
                  <a:schemeClr val="tx1">
                    <a:lumMod val="75000"/>
                    <a:lumOff val="25000"/>
                  </a:schemeClr>
                </a:solidFill>
              </a:rPr>
            </a:br>
            <a:r>
              <a:rPr lang="pl-PL" sz="2400" dirty="0" smtClean="0">
                <a:solidFill>
                  <a:schemeClr val="tx1">
                    <a:lumMod val="75000"/>
                    <a:lumOff val="25000"/>
                  </a:schemeClr>
                </a:solidFill>
              </a:rPr>
              <a:t> przeżycia, zwiększające zaangażowanie dziecka: gry i zabawy edukacyjne, drama, inscenizacja, symulacja, fabuła z kubka.</a:t>
            </a:r>
          </a:p>
          <a:p>
            <a:pPr algn="ctr">
              <a:lnSpc>
                <a:spcPct val="150000"/>
              </a:lnSpc>
              <a:buNone/>
            </a:pPr>
            <a:endParaRPr lang="pl-PL" b="1" dirty="0" smtClean="0">
              <a:solidFill>
                <a:schemeClr val="tx1"/>
              </a:solidFill>
            </a:endParaRPr>
          </a:p>
          <a:p>
            <a:pPr>
              <a:buNone/>
            </a:pPr>
            <a:endParaRPr lang="pl-PL" dirty="0" smtClean="0">
              <a:solidFill>
                <a:schemeClr val="tx1"/>
              </a:solidFill>
            </a:endParaRPr>
          </a:p>
        </p:txBody>
      </p:sp>
      <p:sp>
        <p:nvSpPr>
          <p:cNvPr id="4" name="Tytuł 3"/>
          <p:cNvSpPr>
            <a:spLocks noGrp="1"/>
          </p:cNvSpPr>
          <p:nvPr>
            <p:ph type="title"/>
          </p:nvPr>
        </p:nvSpPr>
        <p:spPr>
          <a:xfrm>
            <a:off x="467544" y="260648"/>
            <a:ext cx="8229600" cy="528059"/>
          </a:xfrm>
        </p:spPr>
        <p:txBody>
          <a:bodyPr/>
          <a:lstStyle/>
          <a:p>
            <a:r>
              <a:rPr lang="pl-PL" dirty="0" smtClean="0"/>
              <a:t>Struktura spotkania Moduł </a:t>
            </a:r>
            <a:r>
              <a:rPr lang="pl-PL" dirty="0" smtClean="0"/>
              <a:t>VI</a:t>
            </a: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267F6B77-7224-4E38-8C42-EF2540ED604B}"/>
              </a:ext>
            </a:extLst>
          </p:cNvPr>
          <p:cNvSpPr>
            <a:spLocks noGrp="1"/>
          </p:cNvSpPr>
          <p:nvPr>
            <p:ph idx="1"/>
          </p:nvPr>
        </p:nvSpPr>
        <p:spPr>
          <a:xfrm>
            <a:off x="467544" y="-315416"/>
            <a:ext cx="8229600" cy="4464497"/>
          </a:xfrm>
        </p:spPr>
        <p:txBody>
          <a:bodyPr/>
          <a:lstStyle/>
          <a:p>
            <a:endParaRPr lang="pl-PL" dirty="0"/>
          </a:p>
          <a:p>
            <a:r>
              <a:rPr lang="pl-PL" sz="2400" dirty="0"/>
              <a:t>istotnym elementem projektu są zajęcia terenowe, może być ich kilka, zwykle realizowane we wczesnej fazie </a:t>
            </a:r>
            <a:r>
              <a:rPr lang="pl-PL" sz="2400" dirty="0" smtClean="0"/>
              <a:t>projektu; </a:t>
            </a:r>
            <a:endParaRPr lang="pl-PL" sz="2400" dirty="0"/>
          </a:p>
          <a:p>
            <a:r>
              <a:rPr lang="pl-PL" sz="2400" dirty="0" smtClean="0"/>
              <a:t>realizacja </a:t>
            </a:r>
            <a:r>
              <a:rPr lang="pl-PL" sz="2400" dirty="0"/>
              <a:t>projektu angażuje całkowicie powierzchnię sali lekcyjnej, często i jej otoczenie, zazwyczaj zajmuje cały dzień, obejmuje wiele obszarów nauczania i </a:t>
            </a:r>
            <a:r>
              <a:rPr lang="pl-PL" sz="2400" dirty="0" smtClean="0"/>
              <a:t>umiejętności; </a:t>
            </a:r>
          </a:p>
          <a:p>
            <a:r>
              <a:rPr lang="pl-PL" sz="2400" dirty="0" smtClean="0"/>
              <a:t>zajęcia </a:t>
            </a:r>
            <a:r>
              <a:rPr lang="pl-PL" sz="2400" dirty="0"/>
              <a:t>koncentrują się na aktywności badawczej, szukaniu odpowiedzi na pytania, przy wykorzystaniu zgromadzonych materiałów, nauczyciel pomaga w przyswojeniu treści </a:t>
            </a:r>
            <a:r>
              <a:rPr lang="pl-PL" sz="2400" dirty="0" smtClean="0"/>
              <a:t/>
            </a:r>
            <a:br>
              <a:rPr lang="pl-PL" sz="2400" dirty="0" smtClean="0"/>
            </a:br>
            <a:r>
              <a:rPr lang="pl-PL" sz="2400" dirty="0" smtClean="0"/>
              <a:t>w </a:t>
            </a:r>
            <a:r>
              <a:rPr lang="pl-PL" sz="2400" dirty="0"/>
              <a:t>trakcie omówienia lub </a:t>
            </a:r>
            <a:r>
              <a:rPr lang="pl-PL" sz="2400" dirty="0" smtClean="0"/>
              <a:t>dyskusji; </a:t>
            </a:r>
          </a:p>
          <a:p>
            <a:r>
              <a:rPr lang="pl-PL" sz="2400" dirty="0" smtClean="0"/>
              <a:t>czynności </a:t>
            </a:r>
            <a:r>
              <a:rPr lang="pl-PL" sz="2400" dirty="0"/>
              <a:t>ucznia (rysowanie, pisanie, konstruowanie) są bodźcem do przyswojenia przez uczniów coraz bardziej złożonych pojęć, konieczna jest ich powtarzalność dla wykazania przyrostu wiedzy i umiejętności w trakcie realizacji </a:t>
            </a:r>
            <a:r>
              <a:rPr lang="pl-PL" sz="2400" dirty="0" smtClean="0"/>
              <a:t>projektu. </a:t>
            </a:r>
            <a:endParaRPr lang="pl-PL" sz="2400" dirty="0"/>
          </a:p>
          <a:p>
            <a:endParaRPr lang="pl-PL" dirty="0"/>
          </a:p>
        </p:txBody>
      </p:sp>
    </p:spTree>
    <p:extLst>
      <p:ext uri="{BB962C8B-B14F-4D97-AF65-F5344CB8AC3E}">
        <p14:creationId xmlns="" xmlns:p14="http://schemas.microsoft.com/office/powerpoint/2010/main" val="1312942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AC79B23-16AD-4C9B-865F-F6F8BFC31DDD}"/>
              </a:ext>
            </a:extLst>
          </p:cNvPr>
          <p:cNvSpPr>
            <a:spLocks noGrp="1"/>
          </p:cNvSpPr>
          <p:nvPr>
            <p:ph type="title"/>
          </p:nvPr>
        </p:nvSpPr>
        <p:spPr>
          <a:xfrm>
            <a:off x="323528" y="260648"/>
            <a:ext cx="8229600" cy="1143000"/>
          </a:xfrm>
        </p:spPr>
        <p:txBody>
          <a:bodyPr/>
          <a:lstStyle/>
          <a:p>
            <a:r>
              <a:rPr lang="pl-PL" dirty="0"/>
              <a:t>Etapy realizacji metody projektów</a:t>
            </a:r>
          </a:p>
        </p:txBody>
      </p:sp>
      <p:sp>
        <p:nvSpPr>
          <p:cNvPr id="3" name="Symbol zastępczy zawartości 2">
            <a:extLst>
              <a:ext uri="{FF2B5EF4-FFF2-40B4-BE49-F238E27FC236}">
                <a16:creationId xmlns="" xmlns:a16="http://schemas.microsoft.com/office/drawing/2014/main" id="{8FE78B7A-F985-4EFE-8AE7-5462EA9DFE88}"/>
              </a:ext>
            </a:extLst>
          </p:cNvPr>
          <p:cNvSpPr>
            <a:spLocks noGrp="1"/>
          </p:cNvSpPr>
          <p:nvPr>
            <p:ph idx="1"/>
          </p:nvPr>
        </p:nvSpPr>
        <p:spPr/>
        <p:txBody>
          <a:bodyPr/>
          <a:lstStyle/>
          <a:p>
            <a:r>
              <a:rPr lang="pl-PL" sz="3200" dirty="0"/>
              <a:t>Rozpoczęcie projektu</a:t>
            </a:r>
          </a:p>
          <a:p>
            <a:pPr marL="0" indent="0">
              <a:buNone/>
            </a:pPr>
            <a:r>
              <a:rPr lang="pl-PL" sz="3200" dirty="0"/>
              <a:t> </a:t>
            </a:r>
          </a:p>
          <a:p>
            <a:r>
              <a:rPr lang="pl-PL" sz="3200" dirty="0"/>
              <a:t>Realizacja projektu</a:t>
            </a:r>
          </a:p>
          <a:p>
            <a:pPr marL="0" indent="0">
              <a:buNone/>
            </a:pPr>
            <a:endParaRPr lang="pl-PL" sz="3200" dirty="0"/>
          </a:p>
          <a:p>
            <a:r>
              <a:rPr lang="pl-PL" sz="3200" dirty="0"/>
              <a:t>Zakończenie projektu </a:t>
            </a:r>
          </a:p>
        </p:txBody>
      </p:sp>
    </p:spTree>
    <p:extLst>
      <p:ext uri="{BB962C8B-B14F-4D97-AF65-F5344CB8AC3E}">
        <p14:creationId xmlns="" xmlns:p14="http://schemas.microsoft.com/office/powerpoint/2010/main" val="417060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40F2C0B-BBE1-4B4A-BA1C-8329C3C6DEC0}"/>
              </a:ext>
            </a:extLst>
          </p:cNvPr>
          <p:cNvSpPr>
            <a:spLocks noGrp="1"/>
          </p:cNvSpPr>
          <p:nvPr>
            <p:ph type="title"/>
          </p:nvPr>
        </p:nvSpPr>
        <p:spPr>
          <a:xfrm>
            <a:off x="251520" y="188640"/>
            <a:ext cx="8229600" cy="1536171"/>
          </a:xfrm>
        </p:spPr>
        <p:txBody>
          <a:bodyPr/>
          <a:lstStyle/>
          <a:p>
            <a:r>
              <a:rPr lang="pl-PL" dirty="0"/>
              <a:t>Dziecko podczas działań związanych </a:t>
            </a:r>
            <a:br>
              <a:rPr lang="pl-PL" dirty="0"/>
            </a:br>
            <a:r>
              <a:rPr lang="pl-PL" dirty="0"/>
              <a:t>z realizacją projektu: </a:t>
            </a:r>
            <a:br>
              <a:rPr lang="pl-PL" dirty="0"/>
            </a:br>
            <a:endParaRPr lang="pl-PL" dirty="0"/>
          </a:p>
        </p:txBody>
      </p:sp>
      <p:sp>
        <p:nvSpPr>
          <p:cNvPr id="3" name="Symbol zastępczy zawartości 2">
            <a:extLst>
              <a:ext uri="{FF2B5EF4-FFF2-40B4-BE49-F238E27FC236}">
                <a16:creationId xmlns="" xmlns:a16="http://schemas.microsoft.com/office/drawing/2014/main" id="{D8839968-7D6D-4960-9166-C21ECB46C9F8}"/>
              </a:ext>
            </a:extLst>
          </p:cNvPr>
          <p:cNvSpPr>
            <a:spLocks noGrp="1"/>
          </p:cNvSpPr>
          <p:nvPr>
            <p:ph idx="1"/>
          </p:nvPr>
        </p:nvSpPr>
        <p:spPr>
          <a:xfrm>
            <a:off x="467544" y="1268760"/>
            <a:ext cx="8229600" cy="3648405"/>
          </a:xfrm>
        </p:spPr>
        <p:txBody>
          <a:bodyPr/>
          <a:lstStyle/>
          <a:p>
            <a:pPr marL="0" indent="0"/>
            <a:r>
              <a:rPr lang="pl-PL" sz="2000" dirty="0" smtClean="0"/>
              <a:t> wymyśla </a:t>
            </a:r>
            <a:r>
              <a:rPr lang="pl-PL" sz="2000" dirty="0"/>
              <a:t>rozwiązania, </a:t>
            </a:r>
          </a:p>
          <a:p>
            <a:pPr marL="0" indent="0"/>
            <a:r>
              <a:rPr lang="pl-PL" sz="2000" dirty="0" smtClean="0"/>
              <a:t> </a:t>
            </a:r>
            <a:r>
              <a:rPr lang="pl-PL" sz="2000" dirty="0"/>
              <a:t>odgrywa różne role, </a:t>
            </a:r>
          </a:p>
          <a:p>
            <a:pPr marL="0" indent="0"/>
            <a:r>
              <a:rPr lang="pl-PL" sz="2000" dirty="0" smtClean="0"/>
              <a:t> </a:t>
            </a:r>
            <a:r>
              <a:rPr lang="pl-PL" sz="2000" dirty="0"/>
              <a:t>jest wytrwałe, </a:t>
            </a:r>
          </a:p>
          <a:p>
            <a:pPr marL="0" indent="0"/>
            <a:r>
              <a:rPr lang="pl-PL" sz="2000" dirty="0" smtClean="0"/>
              <a:t> </a:t>
            </a:r>
            <a:r>
              <a:rPr lang="pl-PL" sz="2000" dirty="0"/>
              <a:t>włącza się do pracy grupowej, </a:t>
            </a:r>
          </a:p>
          <a:p>
            <a:pPr marL="0" indent="0"/>
            <a:r>
              <a:rPr lang="pl-PL" sz="2000" dirty="0" smtClean="0"/>
              <a:t> </a:t>
            </a:r>
            <a:r>
              <a:rPr lang="pl-PL" sz="2000" dirty="0"/>
              <a:t>rozwiązuje konflikty/akceptuje kompromis/, </a:t>
            </a:r>
          </a:p>
          <a:p>
            <a:pPr marL="0" indent="0"/>
            <a:r>
              <a:rPr lang="pl-PL" sz="2000" dirty="0" smtClean="0"/>
              <a:t> </a:t>
            </a:r>
            <a:r>
              <a:rPr lang="pl-PL" sz="2000" dirty="0"/>
              <a:t>wspiera innych/proponuje pomoc, słucha propozycji, </a:t>
            </a:r>
          </a:p>
          <a:p>
            <a:pPr marL="0" indent="0"/>
            <a:r>
              <a:rPr lang="pl-PL" sz="2000" dirty="0" smtClean="0"/>
              <a:t> </a:t>
            </a:r>
            <a:r>
              <a:rPr lang="pl-PL" sz="2000" dirty="0"/>
              <a:t>pracuje z różnymi źródłami wiedzy, </a:t>
            </a:r>
          </a:p>
          <a:p>
            <a:pPr marL="0" indent="0"/>
            <a:r>
              <a:rPr lang="pl-PL" sz="2000" dirty="0" smtClean="0"/>
              <a:t> </a:t>
            </a:r>
            <a:r>
              <a:rPr lang="pl-PL" sz="2000" dirty="0"/>
              <a:t>przeprowadza rozmowy, wywiady, </a:t>
            </a:r>
          </a:p>
          <a:p>
            <a:pPr marL="0" indent="0"/>
            <a:r>
              <a:rPr lang="pl-PL" sz="2000" dirty="0" smtClean="0"/>
              <a:t> </a:t>
            </a:r>
            <a:r>
              <a:rPr lang="pl-PL" sz="2000" dirty="0"/>
              <a:t>planuje pracę, </a:t>
            </a:r>
          </a:p>
          <a:p>
            <a:pPr marL="0" indent="0"/>
            <a:r>
              <a:rPr lang="pl-PL" sz="2000" dirty="0" smtClean="0"/>
              <a:t> </a:t>
            </a:r>
            <a:r>
              <a:rPr lang="pl-PL" sz="2000" dirty="0"/>
              <a:t>doskonali typowo szkolne umiejętności jak: czytanie ze zrozumieniem, redagowanie różnorodnych form wypowiedzi, pisanie, rysowanie, wykonywanie prac technicznych. </a:t>
            </a:r>
          </a:p>
          <a:p>
            <a:pPr marL="0" indent="0">
              <a:buNone/>
            </a:pPr>
            <a:endParaRPr lang="pl-PL" dirty="0"/>
          </a:p>
        </p:txBody>
      </p:sp>
    </p:spTree>
    <p:extLst>
      <p:ext uri="{BB962C8B-B14F-4D97-AF65-F5344CB8AC3E}">
        <p14:creationId xmlns="" xmlns:p14="http://schemas.microsoft.com/office/powerpoint/2010/main" val="3633968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8F4F36F-B439-4BB9-9DBB-7132A5A2C20F}"/>
              </a:ext>
            </a:extLst>
          </p:cNvPr>
          <p:cNvSpPr>
            <a:spLocks noGrp="1"/>
          </p:cNvSpPr>
          <p:nvPr>
            <p:ph type="title"/>
          </p:nvPr>
        </p:nvSpPr>
        <p:spPr/>
        <p:txBody>
          <a:bodyPr/>
          <a:lstStyle/>
          <a:p>
            <a:r>
              <a:rPr lang="pl-PL" dirty="0"/>
              <a:t/>
            </a:r>
            <a:br>
              <a:rPr lang="pl-PL" dirty="0"/>
            </a:br>
            <a:r>
              <a:rPr lang="pl-PL" dirty="0"/>
              <a:t>Wskazówki dla </a:t>
            </a:r>
            <a:r>
              <a:rPr lang="pl-PL" dirty="0" smtClean="0"/>
              <a:t>nauczyciela </a:t>
            </a:r>
            <a:r>
              <a:rPr lang="pl-PL" b="0" dirty="0"/>
              <a:t/>
            </a:r>
            <a:br>
              <a:rPr lang="pl-PL" b="0" dirty="0"/>
            </a:br>
            <a:endParaRPr lang="pl-PL" dirty="0"/>
          </a:p>
        </p:txBody>
      </p:sp>
      <p:sp>
        <p:nvSpPr>
          <p:cNvPr id="3" name="Symbol zastępczy zawartości 2">
            <a:extLst>
              <a:ext uri="{FF2B5EF4-FFF2-40B4-BE49-F238E27FC236}">
                <a16:creationId xmlns="" xmlns:a16="http://schemas.microsoft.com/office/drawing/2014/main" id="{2E4FA661-DFF8-4186-8D25-B959111A2510}"/>
              </a:ext>
            </a:extLst>
          </p:cNvPr>
          <p:cNvSpPr>
            <a:spLocks noGrp="1"/>
          </p:cNvSpPr>
          <p:nvPr>
            <p:ph idx="1"/>
          </p:nvPr>
        </p:nvSpPr>
        <p:spPr>
          <a:xfrm>
            <a:off x="457200" y="1340768"/>
            <a:ext cx="8229600" cy="3648405"/>
          </a:xfrm>
        </p:spPr>
        <p:txBody>
          <a:bodyPr/>
          <a:lstStyle/>
          <a:p>
            <a:endParaRPr lang="pl-PL" dirty="0"/>
          </a:p>
          <a:p>
            <a:r>
              <a:rPr lang="pl-PL" dirty="0"/>
              <a:t>nie przyspieszać tempa czynności </a:t>
            </a:r>
            <a:r>
              <a:rPr lang="pl-PL" dirty="0" smtClean="0"/>
              <a:t>dzieci; </a:t>
            </a:r>
            <a:endParaRPr lang="pl-PL" dirty="0"/>
          </a:p>
          <a:p>
            <a:r>
              <a:rPr lang="pl-PL" dirty="0"/>
              <a:t>nie narzucać właściwych rozwiązań, lecz skłaniać do refleksji przy pomocy pytań, zachęcać do </a:t>
            </a:r>
            <a:r>
              <a:rPr lang="pl-PL" dirty="0" smtClean="0"/>
              <a:t>dyskusji; </a:t>
            </a:r>
            <a:endParaRPr lang="pl-PL" dirty="0"/>
          </a:p>
          <a:p>
            <a:r>
              <a:rPr lang="pl-PL" dirty="0"/>
              <a:t>nie zawsze podawać gotowe informacje /dzieci potrafią samodzielnie dochodzić do bardzo złożonych pojęć/. </a:t>
            </a:r>
          </a:p>
          <a:p>
            <a:pPr marL="0" indent="0">
              <a:buNone/>
            </a:pPr>
            <a:endParaRPr lang="pl-PL" dirty="0"/>
          </a:p>
        </p:txBody>
      </p:sp>
    </p:spTree>
    <p:extLst>
      <p:ext uri="{BB962C8B-B14F-4D97-AF65-F5344CB8AC3E}">
        <p14:creationId xmlns="" xmlns:p14="http://schemas.microsoft.com/office/powerpoint/2010/main" val="3465209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3E52825-4738-4659-92EB-1930F13D5E6B}"/>
              </a:ext>
            </a:extLst>
          </p:cNvPr>
          <p:cNvSpPr>
            <a:spLocks noGrp="1"/>
          </p:cNvSpPr>
          <p:nvPr>
            <p:ph type="title"/>
          </p:nvPr>
        </p:nvSpPr>
        <p:spPr>
          <a:xfrm>
            <a:off x="395536" y="260648"/>
            <a:ext cx="8229600" cy="1143000"/>
          </a:xfrm>
        </p:spPr>
        <p:txBody>
          <a:bodyPr/>
          <a:lstStyle/>
          <a:p>
            <a:r>
              <a:rPr lang="pl-PL" dirty="0"/>
              <a:t>Projekt jest skuteczny, jeśli dzieci: </a:t>
            </a:r>
          </a:p>
        </p:txBody>
      </p:sp>
      <p:sp>
        <p:nvSpPr>
          <p:cNvPr id="3" name="Symbol zastępczy zawartości 2">
            <a:extLst>
              <a:ext uri="{FF2B5EF4-FFF2-40B4-BE49-F238E27FC236}">
                <a16:creationId xmlns="" xmlns:a16="http://schemas.microsoft.com/office/drawing/2014/main" id="{FC1B94E4-6078-4CB7-B8D3-BCE56B034F87}"/>
              </a:ext>
            </a:extLst>
          </p:cNvPr>
          <p:cNvSpPr>
            <a:spLocks noGrp="1"/>
          </p:cNvSpPr>
          <p:nvPr>
            <p:ph idx="1"/>
          </p:nvPr>
        </p:nvSpPr>
        <p:spPr>
          <a:xfrm>
            <a:off x="457200" y="1484784"/>
            <a:ext cx="8229600" cy="3648405"/>
          </a:xfrm>
        </p:spPr>
        <p:txBody>
          <a:bodyPr/>
          <a:lstStyle/>
          <a:p>
            <a:endParaRPr lang="pl-PL" dirty="0"/>
          </a:p>
          <a:p>
            <a:pPr marL="0" indent="0"/>
            <a:r>
              <a:rPr lang="pl-PL" dirty="0" smtClean="0"/>
              <a:t> </a:t>
            </a:r>
            <a:r>
              <a:rPr lang="pl-PL" sz="3200" dirty="0"/>
              <a:t>są zaabsorbowane i </a:t>
            </a:r>
            <a:r>
              <a:rPr lang="pl-PL" sz="3200" dirty="0" smtClean="0"/>
              <a:t>pochłonięte; </a:t>
            </a:r>
            <a:endParaRPr lang="pl-PL" sz="3200" dirty="0"/>
          </a:p>
          <a:p>
            <a:pPr marL="0" indent="0"/>
            <a:r>
              <a:rPr lang="pl-PL" sz="3200" dirty="0" smtClean="0"/>
              <a:t> </a:t>
            </a:r>
            <a:r>
              <a:rPr lang="pl-PL" sz="3200" dirty="0"/>
              <a:t>biorą odpowiedzialność za własne </a:t>
            </a:r>
            <a:r>
              <a:rPr lang="pl-PL" sz="3200" dirty="0" smtClean="0"/>
              <a:t>działania; </a:t>
            </a:r>
            <a:endParaRPr lang="pl-PL" sz="3200" dirty="0"/>
          </a:p>
          <a:p>
            <a:pPr marL="0" indent="0"/>
            <a:r>
              <a:rPr lang="pl-PL" sz="3200" dirty="0" smtClean="0"/>
              <a:t> </a:t>
            </a:r>
            <a:r>
              <a:rPr lang="pl-PL" sz="3200" dirty="0"/>
              <a:t>zaczynają stosować własne </a:t>
            </a:r>
            <a:r>
              <a:rPr lang="pl-PL" sz="3200" dirty="0" smtClean="0"/>
              <a:t>strategie; </a:t>
            </a:r>
            <a:endParaRPr lang="pl-PL" sz="3200" dirty="0"/>
          </a:p>
          <a:p>
            <a:pPr marL="0" indent="0"/>
            <a:r>
              <a:rPr lang="pl-PL" sz="3200" dirty="0" smtClean="0"/>
              <a:t> </a:t>
            </a:r>
            <a:r>
              <a:rPr lang="pl-PL" sz="3200" dirty="0"/>
              <a:t>są coraz bardziej nastawione na </a:t>
            </a:r>
            <a:r>
              <a:rPr lang="pl-PL" sz="3200" dirty="0" smtClean="0"/>
              <a:t>współpracę; </a:t>
            </a:r>
            <a:endParaRPr lang="pl-PL" sz="3200" dirty="0"/>
          </a:p>
          <a:p>
            <a:pPr marL="0" indent="0"/>
            <a:r>
              <a:rPr lang="pl-PL" sz="3200" dirty="0" smtClean="0"/>
              <a:t> </a:t>
            </a:r>
            <a:r>
              <a:rPr lang="pl-PL" sz="3200" dirty="0"/>
              <a:t>prace służą do oceny ich rozwoju. </a:t>
            </a:r>
          </a:p>
          <a:p>
            <a:pPr marL="0" indent="0">
              <a:buNone/>
            </a:pPr>
            <a:endParaRPr lang="pl-PL" dirty="0"/>
          </a:p>
        </p:txBody>
      </p:sp>
    </p:spTree>
    <p:extLst>
      <p:ext uri="{BB962C8B-B14F-4D97-AF65-F5344CB8AC3E}">
        <p14:creationId xmlns="" xmlns:p14="http://schemas.microsoft.com/office/powerpoint/2010/main" val="252834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771B9DC-9445-4516-9636-C8902DF90DDE}"/>
              </a:ext>
            </a:extLst>
          </p:cNvPr>
          <p:cNvSpPr>
            <a:spLocks noGrp="1"/>
          </p:cNvSpPr>
          <p:nvPr>
            <p:ph type="title"/>
          </p:nvPr>
        </p:nvSpPr>
        <p:spPr>
          <a:xfrm>
            <a:off x="457200" y="452669"/>
            <a:ext cx="8229600" cy="600067"/>
          </a:xfrm>
        </p:spPr>
        <p:txBody>
          <a:bodyPr/>
          <a:lstStyle/>
          <a:p>
            <a:r>
              <a:rPr lang="pl-PL" sz="4000" dirty="0" smtClean="0"/>
              <a:t>Wykres </a:t>
            </a:r>
            <a:r>
              <a:rPr lang="pl-PL" sz="4000" dirty="0"/>
              <a:t>Gantta</a:t>
            </a:r>
          </a:p>
        </p:txBody>
      </p:sp>
      <p:sp>
        <p:nvSpPr>
          <p:cNvPr id="3" name="Symbol zastępczy zawartości 2">
            <a:extLst>
              <a:ext uri="{FF2B5EF4-FFF2-40B4-BE49-F238E27FC236}">
                <a16:creationId xmlns="" xmlns:a16="http://schemas.microsoft.com/office/drawing/2014/main" id="{B5EB27BF-BF0D-416D-B20B-685C9EC414F7}"/>
              </a:ext>
            </a:extLst>
          </p:cNvPr>
          <p:cNvSpPr>
            <a:spLocks noGrp="1"/>
          </p:cNvSpPr>
          <p:nvPr>
            <p:ph idx="1"/>
          </p:nvPr>
        </p:nvSpPr>
        <p:spPr>
          <a:xfrm>
            <a:off x="471001" y="1196752"/>
            <a:ext cx="8229600" cy="3648405"/>
          </a:xfrm>
        </p:spPr>
        <p:txBody>
          <a:bodyPr/>
          <a:lstStyle/>
          <a:p>
            <a:r>
              <a:rPr lang="pl-PL" sz="2400" dirty="0">
                <a:solidFill>
                  <a:schemeClr val="tx1">
                    <a:lumMod val="75000"/>
                    <a:lumOff val="25000"/>
                  </a:schemeClr>
                </a:solidFill>
              </a:rPr>
              <a:t>I etap: rozłożenie przedsięwzięcia na cele etapowe lub cele </a:t>
            </a:r>
            <a:r>
              <a:rPr lang="pl-PL" sz="2400" dirty="0" smtClean="0">
                <a:solidFill>
                  <a:schemeClr val="tx1">
                    <a:lumMod val="75000"/>
                    <a:lumOff val="25000"/>
                  </a:schemeClr>
                </a:solidFill>
              </a:rPr>
              <a:t>szczątkowe;</a:t>
            </a:r>
            <a:endParaRPr lang="pl-PL" sz="2400" dirty="0">
              <a:solidFill>
                <a:schemeClr val="tx1">
                  <a:lumMod val="75000"/>
                  <a:lumOff val="25000"/>
                </a:schemeClr>
              </a:solidFill>
            </a:endParaRPr>
          </a:p>
          <a:p>
            <a:r>
              <a:rPr lang="pl-PL" sz="2400" dirty="0">
                <a:solidFill>
                  <a:schemeClr val="tx1">
                    <a:lumMod val="75000"/>
                    <a:lumOff val="25000"/>
                  </a:schemeClr>
                </a:solidFill>
              </a:rPr>
              <a:t>II etap: ustalenie czasu trwania przedsięwzięcia i określenie czasów realizacji celów etapowych i </a:t>
            </a:r>
            <a:r>
              <a:rPr lang="pl-PL" sz="2400" dirty="0" smtClean="0">
                <a:solidFill>
                  <a:schemeClr val="tx1">
                    <a:lumMod val="75000"/>
                    <a:lumOff val="25000"/>
                  </a:schemeClr>
                </a:solidFill>
              </a:rPr>
              <a:t>cząstkowych;</a:t>
            </a:r>
            <a:endParaRPr lang="pl-PL" sz="2400" dirty="0">
              <a:solidFill>
                <a:schemeClr val="tx1">
                  <a:lumMod val="75000"/>
                  <a:lumOff val="25000"/>
                </a:schemeClr>
              </a:solidFill>
            </a:endParaRPr>
          </a:p>
          <a:p>
            <a:r>
              <a:rPr lang="pl-PL" sz="2400" dirty="0">
                <a:solidFill>
                  <a:schemeClr val="tx1">
                    <a:lumMod val="75000"/>
                    <a:lumOff val="25000"/>
                  </a:schemeClr>
                </a:solidFill>
              </a:rPr>
              <a:t>III etap: ustalenie kolejności realizacji celów etapowych </a:t>
            </a:r>
            <a:r>
              <a:rPr lang="pl-PL" sz="2400" dirty="0" smtClean="0">
                <a:solidFill>
                  <a:schemeClr val="tx1">
                    <a:lumMod val="75000"/>
                    <a:lumOff val="25000"/>
                  </a:schemeClr>
                </a:solidFill>
              </a:rPr>
              <a:t/>
            </a:r>
            <a:br>
              <a:rPr lang="pl-PL" sz="2400" dirty="0" smtClean="0">
                <a:solidFill>
                  <a:schemeClr val="tx1">
                    <a:lumMod val="75000"/>
                    <a:lumOff val="25000"/>
                  </a:schemeClr>
                </a:solidFill>
              </a:rPr>
            </a:br>
            <a:r>
              <a:rPr lang="pl-PL" sz="2400" dirty="0" smtClean="0">
                <a:solidFill>
                  <a:schemeClr val="tx1">
                    <a:lumMod val="75000"/>
                    <a:lumOff val="25000"/>
                  </a:schemeClr>
                </a:solidFill>
              </a:rPr>
              <a:t>i </a:t>
            </a:r>
            <a:r>
              <a:rPr lang="pl-PL" sz="2400" dirty="0">
                <a:solidFill>
                  <a:schemeClr val="tx1">
                    <a:lumMod val="75000"/>
                    <a:lumOff val="25000"/>
                  </a:schemeClr>
                </a:solidFill>
              </a:rPr>
              <a:t>cząstkowych oraz wyznaczenie terminów ich rozpoczęcia </a:t>
            </a:r>
            <a:r>
              <a:rPr lang="pl-PL" sz="2400" dirty="0" smtClean="0">
                <a:solidFill>
                  <a:schemeClr val="tx1">
                    <a:lumMod val="75000"/>
                    <a:lumOff val="25000"/>
                  </a:schemeClr>
                </a:solidFill>
              </a:rPr>
              <a:t/>
            </a:r>
            <a:br>
              <a:rPr lang="pl-PL" sz="2400" dirty="0" smtClean="0">
                <a:solidFill>
                  <a:schemeClr val="tx1">
                    <a:lumMod val="75000"/>
                    <a:lumOff val="25000"/>
                  </a:schemeClr>
                </a:solidFill>
              </a:rPr>
            </a:br>
            <a:r>
              <a:rPr lang="pl-PL" sz="2400" dirty="0" smtClean="0">
                <a:solidFill>
                  <a:schemeClr val="tx1">
                    <a:lumMod val="75000"/>
                    <a:lumOff val="25000"/>
                  </a:schemeClr>
                </a:solidFill>
              </a:rPr>
              <a:t>i zakończenia;</a:t>
            </a:r>
            <a:endParaRPr lang="pl-PL" sz="2400" dirty="0">
              <a:solidFill>
                <a:schemeClr val="tx1">
                  <a:lumMod val="75000"/>
                  <a:lumOff val="25000"/>
                </a:schemeClr>
              </a:solidFill>
            </a:endParaRPr>
          </a:p>
          <a:p>
            <a:r>
              <a:rPr lang="pl-PL" sz="2400" dirty="0">
                <a:solidFill>
                  <a:schemeClr val="tx1">
                    <a:lumMod val="75000"/>
                    <a:lumOff val="25000"/>
                  </a:schemeClr>
                </a:solidFill>
              </a:rPr>
              <a:t>IV etap: określenie miejsca, w którym cele te mają być </a:t>
            </a:r>
            <a:r>
              <a:rPr lang="pl-PL" sz="2400" dirty="0" smtClean="0">
                <a:solidFill>
                  <a:schemeClr val="tx1">
                    <a:lumMod val="75000"/>
                    <a:lumOff val="25000"/>
                  </a:schemeClr>
                </a:solidFill>
              </a:rPr>
              <a:t>zrealizowane;</a:t>
            </a:r>
            <a:endParaRPr lang="pl-PL" sz="2400" dirty="0">
              <a:solidFill>
                <a:schemeClr val="tx1">
                  <a:lumMod val="75000"/>
                  <a:lumOff val="25000"/>
                </a:schemeClr>
              </a:solidFill>
            </a:endParaRPr>
          </a:p>
          <a:p>
            <a:r>
              <a:rPr lang="pl-PL" sz="2400" dirty="0">
                <a:solidFill>
                  <a:schemeClr val="tx1">
                    <a:lumMod val="75000"/>
                    <a:lumOff val="25000"/>
                  </a:schemeClr>
                </a:solidFill>
              </a:rPr>
              <a:t>V etap: wyrażenie w postaci graficznej wszystkich dokonanych czynności.</a:t>
            </a:r>
          </a:p>
          <a:p>
            <a:endParaRPr lang="pl-PL" dirty="0"/>
          </a:p>
        </p:txBody>
      </p:sp>
    </p:spTree>
    <p:extLst>
      <p:ext uri="{BB962C8B-B14F-4D97-AF65-F5344CB8AC3E}">
        <p14:creationId xmlns="" xmlns:p14="http://schemas.microsoft.com/office/powerpoint/2010/main" val="941390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92F93FB-1622-469A-AE4C-A5B32FD49DB3}"/>
              </a:ext>
            </a:extLst>
          </p:cNvPr>
          <p:cNvSpPr>
            <a:spLocks noGrp="1"/>
          </p:cNvSpPr>
          <p:nvPr>
            <p:ph type="title"/>
          </p:nvPr>
        </p:nvSpPr>
        <p:spPr>
          <a:xfrm>
            <a:off x="323528" y="332656"/>
            <a:ext cx="8229600" cy="1143000"/>
          </a:xfrm>
        </p:spPr>
        <p:txBody>
          <a:bodyPr/>
          <a:lstStyle/>
          <a:p>
            <a:r>
              <a:rPr lang="pl-PL" dirty="0"/>
              <a:t>Metody </a:t>
            </a:r>
            <a:r>
              <a:rPr lang="pl-PL" dirty="0" err="1"/>
              <a:t>synektyczne</a:t>
            </a:r>
            <a:r>
              <a:rPr lang="pl-PL" dirty="0"/>
              <a:t> służące do twórczego rozwiązywania problemów</a:t>
            </a:r>
          </a:p>
        </p:txBody>
      </p:sp>
      <p:sp>
        <p:nvSpPr>
          <p:cNvPr id="3" name="Symbol zastępczy zawartości 2">
            <a:extLst>
              <a:ext uri="{FF2B5EF4-FFF2-40B4-BE49-F238E27FC236}">
                <a16:creationId xmlns="" xmlns:a16="http://schemas.microsoft.com/office/drawing/2014/main" id="{86C372EE-1DB9-4187-A08D-CB096326B79D}"/>
              </a:ext>
            </a:extLst>
          </p:cNvPr>
          <p:cNvSpPr>
            <a:spLocks noGrp="1"/>
          </p:cNvSpPr>
          <p:nvPr>
            <p:ph idx="1"/>
          </p:nvPr>
        </p:nvSpPr>
        <p:spPr>
          <a:xfrm>
            <a:off x="467544" y="1628800"/>
            <a:ext cx="8229600" cy="3648405"/>
          </a:xfrm>
        </p:spPr>
        <p:txBody>
          <a:bodyPr/>
          <a:lstStyle/>
          <a:p>
            <a:r>
              <a:rPr lang="pl-PL" dirty="0"/>
              <a:t>analogia symboliczna</a:t>
            </a:r>
          </a:p>
          <a:p>
            <a:r>
              <a:rPr lang="pl-PL" dirty="0"/>
              <a:t>metafory</a:t>
            </a:r>
          </a:p>
          <a:p>
            <a:r>
              <a:rPr lang="pl-PL" dirty="0"/>
              <a:t>snucie fantastycznych historii</a:t>
            </a:r>
          </a:p>
          <a:p>
            <a:r>
              <a:rPr lang="pl-PL" dirty="0"/>
              <a:t> kreatywne rysowanie</a:t>
            </a:r>
          </a:p>
          <a:p>
            <a:r>
              <a:rPr lang="pl-PL" dirty="0"/>
              <a:t> listy atrybutów</a:t>
            </a:r>
          </a:p>
          <a:p>
            <a:r>
              <a:rPr lang="pl-PL" dirty="0"/>
              <a:t> gwiazda skojarzeń</a:t>
            </a:r>
          </a:p>
          <a:p>
            <a:r>
              <a:rPr lang="pl-PL" dirty="0"/>
              <a:t> chińska encyklopedia</a:t>
            </a:r>
          </a:p>
        </p:txBody>
      </p:sp>
    </p:spTree>
    <p:extLst>
      <p:ext uri="{BB962C8B-B14F-4D97-AF65-F5344CB8AC3E}">
        <p14:creationId xmlns="" xmlns:p14="http://schemas.microsoft.com/office/powerpoint/2010/main" val="347645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4461A756-6B00-496B-B148-CBDC195B56C4}"/>
              </a:ext>
            </a:extLst>
          </p:cNvPr>
          <p:cNvSpPr>
            <a:spLocks noGrp="1"/>
          </p:cNvSpPr>
          <p:nvPr>
            <p:ph idx="1"/>
          </p:nvPr>
        </p:nvSpPr>
        <p:spPr>
          <a:xfrm>
            <a:off x="395536" y="1412776"/>
            <a:ext cx="8229600" cy="3648405"/>
          </a:xfrm>
        </p:spPr>
        <p:txBody>
          <a:bodyPr/>
          <a:lstStyle/>
          <a:p>
            <a:pPr lvl="0" eaLnBrk="0" fontAlgn="base" hangingPunct="0">
              <a:spcBef>
                <a:spcPct val="0"/>
              </a:spcBef>
              <a:spcAft>
                <a:spcPct val="0"/>
              </a:spcAft>
              <a:tabLst>
                <a:tab pos="463550" algn="l"/>
              </a:tabLst>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W każdej możliwej sytuacji </a:t>
            </a: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zadawaj uczniom pytania otwarte</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 mające wiele poprawnych, właściwych odpowiedzi – pytania wymagające zastosowania wiedzy, wymyślenia czegoś nowego, zbadania i odkrycia po swojemu czegoś, co już istnieje.</a:t>
            </a:r>
            <a:endParaRPr lang="pl-PL" altLang="pl-PL" sz="2400" dirty="0">
              <a:solidFill>
                <a:schemeClr val="tx1">
                  <a:lumMod val="75000"/>
                  <a:lumOff val="25000"/>
                </a:schemeClr>
              </a:solidFill>
            </a:endParaRPr>
          </a:p>
          <a:p>
            <a:pPr marL="457200" eaLnBrk="0" fontAlgn="base" hangingPunct="0">
              <a:spcBef>
                <a:spcPct val="0"/>
              </a:spcBef>
              <a:spcAft>
                <a:spcPct val="0"/>
              </a:spcAft>
              <a:buClr>
                <a:srgbClr val="231F20"/>
              </a:buClr>
              <a:buSzPct val="100000"/>
              <a:tabLst>
                <a:tab pos="463550" algn="l"/>
              </a:tabLst>
            </a:pP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Zaciekawiaj i utrzymuj zaciekawienie </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na wysokim poziomie.</a:t>
            </a:r>
            <a:endParaRPr lang="pl-PL" altLang="pl-PL" sz="2400" dirty="0">
              <a:solidFill>
                <a:schemeClr val="tx1">
                  <a:lumMod val="75000"/>
                  <a:lumOff val="25000"/>
                </a:schemeClr>
              </a:solidFill>
            </a:endParaRPr>
          </a:p>
          <a:p>
            <a:pPr marL="457200" eaLnBrk="0" fontAlgn="base" hangingPunct="0">
              <a:spcBef>
                <a:spcPct val="0"/>
              </a:spcBef>
              <a:spcAft>
                <a:spcPct val="0"/>
              </a:spcAft>
              <a:buClr>
                <a:srgbClr val="231F20"/>
              </a:buClr>
              <a:buSzPct val="100000"/>
              <a:tabLst>
                <a:tab pos="463550" algn="l"/>
              </a:tabLst>
            </a:pP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Twórz </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w klasie </a:t>
            </a: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klimat dobrej zabawy</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a:t>
            </a:r>
            <a:endParaRPr lang="pl-PL" altLang="pl-PL" sz="2400" dirty="0">
              <a:solidFill>
                <a:schemeClr val="tx1">
                  <a:lumMod val="75000"/>
                  <a:lumOff val="25000"/>
                </a:schemeClr>
              </a:solidFill>
            </a:endParaRPr>
          </a:p>
          <a:p>
            <a:pPr marL="457200" eaLnBrk="0" fontAlgn="base" hangingPunct="0">
              <a:spcBef>
                <a:spcPct val="0"/>
              </a:spcBef>
              <a:spcAft>
                <a:spcPct val="0"/>
              </a:spcAft>
              <a:buClr>
                <a:srgbClr val="231F20"/>
              </a:buClr>
              <a:buSzPct val="100000"/>
              <a:tabLst>
                <a:tab pos="463550" algn="l"/>
              </a:tabLst>
            </a:pP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Nie potęguj rywalizacji </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i przesadnego współzawodnictwa.</a:t>
            </a:r>
            <a:endParaRPr lang="pl-PL" altLang="pl-PL" sz="2400" dirty="0">
              <a:solidFill>
                <a:schemeClr val="tx1">
                  <a:lumMod val="75000"/>
                  <a:lumOff val="25000"/>
                </a:schemeClr>
              </a:solidFill>
            </a:endParaRPr>
          </a:p>
          <a:p>
            <a:pPr marL="457200" eaLnBrk="0" fontAlgn="base" hangingPunct="0">
              <a:spcBef>
                <a:spcPct val="0"/>
              </a:spcBef>
              <a:spcAft>
                <a:spcPct val="0"/>
              </a:spcAft>
              <a:buClr>
                <a:srgbClr val="231F20"/>
              </a:buClr>
              <a:buSzPct val="100000"/>
              <a:tabLst>
                <a:tab pos="463550" algn="l"/>
              </a:tabLst>
            </a:pPr>
            <a:r>
              <a:rPr lang="pl-PL" altLang="pl-PL" sz="2400" b="1" dirty="0" smtClean="0">
                <a:solidFill>
                  <a:schemeClr val="tx1">
                    <a:lumMod val="75000"/>
                    <a:lumOff val="25000"/>
                  </a:schemeClr>
                </a:solidFill>
                <a:ea typeface="Verdana" panose="020B0604030504040204" pitchFamily="34" charset="0"/>
                <a:cs typeface="Verdana" panose="020B0604030504040204" pitchFamily="34" charset="0"/>
              </a:rPr>
              <a:t>Sprzyjaj powstawaniu oryginalnych pomysłów</a:t>
            </a:r>
            <a:r>
              <a:rPr lang="pl-PL" altLang="pl-PL" sz="2400" dirty="0" smtClean="0">
                <a:solidFill>
                  <a:schemeClr val="tx1">
                    <a:lumMod val="75000"/>
                    <a:lumOff val="25000"/>
                  </a:schemeClr>
                </a:solidFill>
                <a:ea typeface="Verdana" panose="020B0604030504040204" pitchFamily="34" charset="0"/>
                <a:cs typeface="Verdana" panose="020B0604030504040204" pitchFamily="34" charset="0"/>
              </a:rPr>
              <a:t>.</a:t>
            </a:r>
            <a:endParaRPr lang="pl-PL" altLang="pl-PL" sz="2400" dirty="0">
              <a:solidFill>
                <a:schemeClr val="tx1">
                  <a:lumMod val="75000"/>
                  <a:lumOff val="25000"/>
                </a:schemeClr>
              </a:solidFill>
            </a:endParaRPr>
          </a:p>
          <a:p>
            <a:pPr marL="457200" eaLnBrk="0" fontAlgn="base" hangingPunct="0">
              <a:spcBef>
                <a:spcPct val="0"/>
              </a:spcBef>
              <a:spcAft>
                <a:spcPct val="0"/>
              </a:spcAft>
              <a:buClr>
                <a:srgbClr val="231F20"/>
              </a:buClr>
              <a:buSzPct val="100000"/>
              <a:tabLst>
                <a:tab pos="463550" algn="l"/>
              </a:tabLst>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Zapoznawaj swoich podopiecznych z prostymi sposobami </a:t>
            </a: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rozwiązywania problemów w różnoraki sposób.</a:t>
            </a:r>
            <a:endParaRPr lang="pl-PL" altLang="pl-PL" sz="2400" dirty="0">
              <a:solidFill>
                <a:schemeClr val="tx1">
                  <a:lumMod val="75000"/>
                  <a:lumOff val="25000"/>
                </a:schemeClr>
              </a:solidFill>
            </a:endParaRPr>
          </a:p>
          <a:p>
            <a:endParaRPr lang="pl-PL" sz="2400" dirty="0">
              <a:solidFill>
                <a:schemeClr val="tx1">
                  <a:lumMod val="75000"/>
                  <a:lumOff val="25000"/>
                </a:schemeClr>
              </a:solidFill>
            </a:endParaRPr>
          </a:p>
        </p:txBody>
      </p:sp>
      <p:sp>
        <p:nvSpPr>
          <p:cNvPr id="4" name="Tytuł 3">
            <a:extLst>
              <a:ext uri="{FF2B5EF4-FFF2-40B4-BE49-F238E27FC236}">
                <a16:creationId xmlns="" xmlns:a16="http://schemas.microsoft.com/office/drawing/2014/main" id="{3D76970B-A8CB-4F6C-8317-A94AF2F2772B}"/>
              </a:ext>
            </a:extLst>
          </p:cNvPr>
          <p:cNvSpPr>
            <a:spLocks noGrp="1"/>
          </p:cNvSpPr>
          <p:nvPr>
            <p:ph type="title"/>
          </p:nvPr>
        </p:nvSpPr>
        <p:spPr>
          <a:xfrm>
            <a:off x="395536" y="260648"/>
            <a:ext cx="8229600" cy="1143000"/>
          </a:xfrm>
        </p:spPr>
        <p:txBody>
          <a:bodyPr/>
          <a:lstStyle/>
          <a:p>
            <a:r>
              <a:rPr lang="pl-PL" dirty="0"/>
              <a:t>Co sprzyja twórczemu rozwiązywaniu problemów?</a:t>
            </a:r>
          </a:p>
        </p:txBody>
      </p:sp>
    </p:spTree>
    <p:extLst>
      <p:ext uri="{BB962C8B-B14F-4D97-AF65-F5344CB8AC3E}">
        <p14:creationId xmlns="" xmlns:p14="http://schemas.microsoft.com/office/powerpoint/2010/main" val="1135801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 xmlns:a16="http://schemas.microsoft.com/office/drawing/2014/main" id="{1E76DC73-F48C-4AD1-AE2D-00BB6699050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pl-PL" sz="1800" b="0" i="0" u="none" strike="noStrike" cap="none" normalizeH="0" baseline="0">
              <a:ln>
                <a:noFill/>
              </a:ln>
              <a:solidFill>
                <a:schemeClr val="tx1"/>
              </a:solidFill>
              <a:effectLst/>
              <a:latin typeface="Arial" panose="020B0604020202020204" pitchFamily="34" charset="0"/>
            </a:endParaRPr>
          </a:p>
        </p:txBody>
      </p:sp>
      <p:sp>
        <p:nvSpPr>
          <p:cNvPr id="12" name="Prostokąt 11">
            <a:extLst>
              <a:ext uri="{FF2B5EF4-FFF2-40B4-BE49-F238E27FC236}">
                <a16:creationId xmlns="" xmlns:a16="http://schemas.microsoft.com/office/drawing/2014/main" id="{999F2E0F-A018-4CCB-9D59-89E7C7F8194F}"/>
              </a:ext>
            </a:extLst>
          </p:cNvPr>
          <p:cNvSpPr/>
          <p:nvPr/>
        </p:nvSpPr>
        <p:spPr>
          <a:xfrm>
            <a:off x="395536" y="1052736"/>
            <a:ext cx="8208912" cy="4154984"/>
          </a:xfrm>
          <a:prstGeom prst="rect">
            <a:avLst/>
          </a:prstGeom>
        </p:spPr>
        <p:txBody>
          <a:bodyPr wrap="square">
            <a:spAutoFit/>
          </a:bodyPr>
          <a:lstStyle/>
          <a:p>
            <a:pPr marL="1257300" lvl="2" indent="-34290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Pamiętaj o osobach izolujących się od innych</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 oni też mogą zaskoczyć innych swoimi niezwykłymi pomysłami.</a:t>
            </a:r>
            <a:endParaRPr lang="pl-PL" altLang="pl-PL" sz="2400" dirty="0">
              <a:solidFill>
                <a:schemeClr val="tx1">
                  <a:lumMod val="75000"/>
                  <a:lumOff val="25000"/>
                </a:schemeClr>
              </a:solidFill>
            </a:endParaRPr>
          </a:p>
          <a:p>
            <a:pPr marL="1257300" lvl="2" indent="-34290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Dbaj, aby twoi podopieczni uczyli się sprawności twórczych. Pomagaj im w osiąganiu wy- miernych rezultatów, </a:t>
            </a: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wzmacniając w nich poczucie własnej wartości </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oraz wiarę w swoje możliwości.</a:t>
            </a:r>
            <a:endParaRPr lang="pl-PL" altLang="pl-PL" sz="2400" dirty="0">
              <a:solidFill>
                <a:schemeClr val="tx1">
                  <a:lumMod val="75000"/>
                  <a:lumOff val="25000"/>
                </a:schemeClr>
              </a:solidFill>
            </a:endParaRPr>
          </a:p>
          <a:p>
            <a:pPr marL="1257300" lvl="2" indent="-34290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Pokazuj uczniom, że warto myśleć oryginalnie. </a:t>
            </a:r>
            <a:endParaRPr lang="pl-PL" altLang="pl-PL" sz="2400" dirty="0">
              <a:solidFill>
                <a:schemeClr val="tx1">
                  <a:lumMod val="75000"/>
                  <a:lumOff val="25000"/>
                </a:schemeClr>
              </a:solidFill>
              <a:ea typeface="Trebuchet MS" panose="020B0603020202020204" pitchFamily="34" charset="0"/>
              <a:cs typeface="Trebuchet MS" panose="020B0603020202020204" pitchFamily="34" charset="0"/>
            </a:endParaRPr>
          </a:p>
          <a:p>
            <a:pPr lvl="2" eaLnBrk="0" fontAlgn="base" hangingPunct="0">
              <a:spcBef>
                <a:spcPct val="0"/>
              </a:spcBef>
              <a:spcAft>
                <a:spcPct val="0"/>
              </a:spcAft>
              <a:buClr>
                <a:srgbClr val="231F20"/>
              </a:buClr>
              <a:buSzPct val="100000"/>
            </a:pPr>
            <a:r>
              <a:rPr lang="pl-PL" altLang="pl-PL" sz="2400" b="1" dirty="0">
                <a:solidFill>
                  <a:schemeClr val="tx1">
                    <a:lumMod val="75000"/>
                    <a:lumOff val="25000"/>
                  </a:schemeClr>
                </a:solidFill>
                <a:ea typeface="Trebuchet MS" panose="020B0603020202020204" pitchFamily="34" charset="0"/>
                <a:cs typeface="Trebuchet MS" panose="020B0603020202020204" pitchFamily="34" charset="0"/>
              </a:rPr>
              <a:t>     </a:t>
            </a: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Błędy i porażki zdarzają się każdemu człowiekowi. </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Ucz, że porażka też może wnieść coś pozytywnego </a:t>
            </a:r>
          </a:p>
          <a:p>
            <a:pPr lvl="2" eaLnBrk="0" fontAlgn="base" hangingPunct="0">
              <a:spcBef>
                <a:spcPct val="0"/>
              </a:spcBef>
              <a:spcAft>
                <a:spcPct val="0"/>
              </a:spcAft>
              <a:buClr>
                <a:srgbClr val="231F20"/>
              </a:buClr>
              <a:buSzPct val="100000"/>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w nasze życie.</a:t>
            </a:r>
            <a:endParaRPr lang="pl-PL" altLang="pl-PL" sz="2400" dirty="0">
              <a:solidFill>
                <a:schemeClr val="tx1">
                  <a:lumMod val="75000"/>
                  <a:lumOff val="25000"/>
                </a:schemeClr>
              </a:solidFill>
            </a:endParaRPr>
          </a:p>
        </p:txBody>
      </p:sp>
    </p:spTree>
    <p:extLst>
      <p:ext uri="{BB962C8B-B14F-4D97-AF65-F5344CB8AC3E}">
        <p14:creationId xmlns="" xmlns:p14="http://schemas.microsoft.com/office/powerpoint/2010/main" val="37621479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 xmlns:a16="http://schemas.microsoft.com/office/drawing/2014/main" id="{C7C49177-9758-4B2F-9362-E4833A7672A0}"/>
              </a:ext>
            </a:extLst>
          </p:cNvPr>
          <p:cNvSpPr/>
          <p:nvPr/>
        </p:nvSpPr>
        <p:spPr>
          <a:xfrm>
            <a:off x="611560" y="692696"/>
            <a:ext cx="8064896" cy="4154984"/>
          </a:xfrm>
          <a:prstGeom prst="rect">
            <a:avLst/>
          </a:prstGeom>
        </p:spPr>
        <p:txBody>
          <a:bodyPr wrap="square">
            <a:spAutoFit/>
          </a:bodyPr>
          <a:lstStyle/>
          <a:p>
            <a:pPr marL="1200150" lvl="2" indent="-28575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Ucz dyskutować swoich podopiecznych i pokazuj, jak być asertywnym </a:t>
            </a:r>
            <a:r>
              <a:rPr lang="pl-PL" altLang="pl-PL" sz="2400" dirty="0" err="1" smtClean="0">
                <a:solidFill>
                  <a:schemeClr val="tx1">
                    <a:lumMod val="75000"/>
                    <a:lumOff val="25000"/>
                  </a:schemeClr>
                </a:solidFill>
                <a:ea typeface="Trebuchet MS" panose="020B0603020202020204" pitchFamily="34" charset="0"/>
                <a:cs typeface="Trebuchet MS" panose="020B0603020202020204" pitchFamily="34" charset="0"/>
              </a:rPr>
              <a:t>wwyrażaniu</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 swoich opinii.</a:t>
            </a:r>
            <a:endParaRPr lang="pl-PL" altLang="pl-PL" sz="2400" dirty="0">
              <a:solidFill>
                <a:schemeClr val="tx1">
                  <a:lumMod val="75000"/>
                  <a:lumOff val="25000"/>
                </a:schemeClr>
              </a:solidFill>
            </a:endParaRPr>
          </a:p>
          <a:p>
            <a:pPr marL="1200150" lvl="2" indent="-28575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Nie popisuj się przed uczniami </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swoim potencjałem twórczym, nie rób nic ich kosztem.</a:t>
            </a:r>
            <a:endParaRPr lang="pl-PL" altLang="pl-PL" sz="2400" dirty="0">
              <a:solidFill>
                <a:schemeClr val="tx1">
                  <a:lumMod val="75000"/>
                  <a:lumOff val="25000"/>
                </a:schemeClr>
              </a:solidFill>
            </a:endParaRPr>
          </a:p>
          <a:p>
            <a:pPr marL="1200150" lvl="2" indent="-28575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Pamiętaj, jeśli uczestniczysz w zajęciach twórczych razem z dziećmi, nie jesteś śmieszny.</a:t>
            </a:r>
            <a:endParaRPr lang="pl-PL" altLang="pl-PL" sz="2400" dirty="0">
              <a:solidFill>
                <a:schemeClr val="tx1">
                  <a:lumMod val="75000"/>
                  <a:lumOff val="25000"/>
                </a:schemeClr>
              </a:solidFill>
              <a:ea typeface="Trebuchet MS" panose="020B0603020202020204" pitchFamily="34" charset="0"/>
              <a:cs typeface="Trebuchet MS" panose="020B0603020202020204" pitchFamily="34" charset="0"/>
            </a:endParaRPr>
          </a:p>
          <a:p>
            <a:pPr marL="1200150" lvl="2" indent="-28575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b="1" dirty="0" smtClean="0">
                <a:solidFill>
                  <a:schemeClr val="tx1">
                    <a:lumMod val="75000"/>
                    <a:lumOff val="25000"/>
                  </a:schemeClr>
                </a:solidFill>
                <a:ea typeface="Verdana" panose="020B0604030504040204" pitchFamily="34" charset="0"/>
                <a:cs typeface="Verdana" panose="020B0604030504040204" pitchFamily="34" charset="0"/>
              </a:rPr>
              <a:t>Swoje rezultaty pracy przedstawiaj zawsze na końcu.</a:t>
            </a:r>
            <a:endParaRPr lang="pl-PL" altLang="pl-PL" sz="2400" dirty="0">
              <a:solidFill>
                <a:schemeClr val="tx1">
                  <a:lumMod val="75000"/>
                  <a:lumOff val="25000"/>
                </a:schemeClr>
              </a:solidFill>
            </a:endParaRPr>
          </a:p>
          <a:p>
            <a:pPr marL="1200150" lvl="2" indent="-28575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Nie oceniaj osoby ucznia, ale jego zachowanie</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 które wykracza poza przyjęte przez grupę zasady pracy.</a:t>
            </a:r>
            <a:endParaRPr lang="pl-PL" altLang="pl-PL" sz="2400" dirty="0">
              <a:solidFill>
                <a:schemeClr val="tx1">
                  <a:lumMod val="75000"/>
                  <a:lumOff val="25000"/>
                </a:schemeClr>
              </a:solidFill>
            </a:endParaRPr>
          </a:p>
          <a:p>
            <a:pPr marL="1200150" lvl="2" indent="-285750" eaLnBrk="0" fontAlgn="base" hangingPunct="0">
              <a:spcBef>
                <a:spcPct val="0"/>
              </a:spcBef>
              <a:spcAft>
                <a:spcPct val="0"/>
              </a:spcAft>
              <a:buClr>
                <a:srgbClr val="231F20"/>
              </a:buClr>
              <a:buSzPct val="100000"/>
              <a:buFont typeface="Arial" panose="020B0604020202020204" pitchFamily="34" charset="0"/>
              <a:buChar char="•"/>
              <a:tabLst>
                <a:tab pos="463550" algn="l"/>
              </a:tabLst>
            </a:pPr>
            <a:r>
              <a:rPr lang="pl-PL" altLang="pl-PL" sz="2400" b="1" dirty="0" smtClean="0">
                <a:solidFill>
                  <a:schemeClr val="tx1">
                    <a:lumMod val="75000"/>
                    <a:lumOff val="25000"/>
                  </a:schemeClr>
                </a:solidFill>
                <a:ea typeface="Trebuchet MS" panose="020B0603020202020204" pitchFamily="34" charset="0"/>
                <a:cs typeface="Trebuchet MS" panose="020B0603020202020204" pitchFamily="34" charset="0"/>
              </a:rPr>
              <a:t>Wykaż się cierpliwością</a:t>
            </a: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 czasami na efekty pracy </a:t>
            </a:r>
            <a:endParaRPr lang="pl-PL" altLang="pl-PL" sz="2400" dirty="0">
              <a:solidFill>
                <a:schemeClr val="tx1">
                  <a:lumMod val="75000"/>
                  <a:lumOff val="25000"/>
                </a:schemeClr>
              </a:solidFill>
              <a:ea typeface="Trebuchet MS" panose="020B0603020202020204" pitchFamily="34" charset="0"/>
              <a:cs typeface="Trebuchet MS" panose="020B0603020202020204" pitchFamily="34" charset="0"/>
            </a:endParaRPr>
          </a:p>
          <a:p>
            <a:pPr lvl="2" eaLnBrk="0" fontAlgn="base" hangingPunct="0">
              <a:spcBef>
                <a:spcPct val="0"/>
              </a:spcBef>
              <a:spcAft>
                <a:spcPct val="0"/>
              </a:spcAft>
              <a:buClr>
                <a:srgbClr val="231F20"/>
              </a:buClr>
              <a:buSzPct val="100000"/>
              <a:tabLst>
                <a:tab pos="463550" algn="l"/>
              </a:tabLst>
            </a:pPr>
            <a:r>
              <a:rPr lang="pl-PL" altLang="pl-PL" sz="2400" dirty="0" smtClean="0">
                <a:solidFill>
                  <a:schemeClr val="tx1">
                    <a:lumMod val="75000"/>
                    <a:lumOff val="25000"/>
                  </a:schemeClr>
                </a:solidFill>
                <a:ea typeface="Trebuchet MS" panose="020B0603020202020204" pitchFamily="34" charset="0"/>
                <a:cs typeface="Trebuchet MS" panose="020B0603020202020204" pitchFamily="34" charset="0"/>
              </a:rPr>
              <a:t>z dziećmi i u dziecka trzeba długo czekać.</a:t>
            </a:r>
            <a:endParaRPr lang="pl-PL" altLang="pl-PL" sz="2400" dirty="0">
              <a:solidFill>
                <a:schemeClr val="tx1">
                  <a:lumMod val="75000"/>
                  <a:lumOff val="25000"/>
                </a:schemeClr>
              </a:solidFill>
            </a:endParaRPr>
          </a:p>
        </p:txBody>
      </p:sp>
    </p:spTree>
    <p:extLst>
      <p:ext uri="{BB962C8B-B14F-4D97-AF65-F5344CB8AC3E}">
        <p14:creationId xmlns="" xmlns:p14="http://schemas.microsoft.com/office/powerpoint/2010/main" val="288162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29600" cy="4286279"/>
          </a:xfrm>
        </p:spPr>
        <p:txBody>
          <a:bodyPr/>
          <a:lstStyle/>
          <a:p>
            <a:r>
              <a:rPr lang="pl-PL" sz="2200" dirty="0" smtClean="0">
                <a:solidFill>
                  <a:schemeClr val="tx1">
                    <a:lumMod val="75000"/>
                    <a:lumOff val="25000"/>
                  </a:schemeClr>
                </a:solidFill>
              </a:rPr>
              <a:t>Projekt edukacyjny jako metoda rozwoju zdolności, sposób na pobudzanie chęci wykorzystywania istniejącego zasobu wiedzy</a:t>
            </a:r>
          </a:p>
          <a:p>
            <a:r>
              <a:rPr lang="pl-PL" sz="2200" dirty="0" smtClean="0">
                <a:solidFill>
                  <a:schemeClr val="tx1">
                    <a:lumMod val="75000"/>
                    <a:lumOff val="25000"/>
                  </a:schemeClr>
                </a:solidFill>
              </a:rPr>
              <a:t>i metodologii w celu wyjaśniania świata przyrody oraz kształtowania umiejętności stosowania głównych zasad i procesów matematycznych w codziennych sytuacjach.</a:t>
            </a:r>
          </a:p>
          <a:p>
            <a:r>
              <a:rPr lang="pl-PL" sz="2200" dirty="0" smtClean="0">
                <a:solidFill>
                  <a:schemeClr val="tx1">
                    <a:lumMod val="75000"/>
                    <a:lumOff val="25000"/>
                  </a:schemeClr>
                </a:solidFill>
              </a:rPr>
              <a:t>Metody </a:t>
            </a:r>
            <a:r>
              <a:rPr lang="pl-PL" sz="2200" dirty="0" err="1" smtClean="0">
                <a:solidFill>
                  <a:schemeClr val="tx1">
                    <a:lumMod val="75000"/>
                    <a:lumOff val="25000"/>
                  </a:schemeClr>
                </a:solidFill>
              </a:rPr>
              <a:t>synektyczne</a:t>
            </a:r>
            <a:r>
              <a:rPr lang="pl-PL" sz="2200" dirty="0" smtClean="0">
                <a:solidFill>
                  <a:schemeClr val="tx1">
                    <a:lumMod val="75000"/>
                    <a:lumOff val="25000"/>
                  </a:schemeClr>
                </a:solidFill>
              </a:rPr>
              <a:t> – twórcze rozwiązywanie problemów: analogia symboliczna, metafory, snucie fantastycznych historii, kreatywne rysowanie, listy atrybutów, gwiazda skojarzeń, chińska encyklopedia.</a:t>
            </a:r>
          </a:p>
          <a:p>
            <a:r>
              <a:rPr lang="pl-PL" sz="2200" dirty="0" smtClean="0">
                <a:solidFill>
                  <a:schemeClr val="tx1">
                    <a:lumMod val="75000"/>
                    <a:lumOff val="25000"/>
                  </a:schemeClr>
                </a:solidFill>
              </a:rPr>
              <a:t>Metody ewaluacyjne pozwalające na szybką ocenę umiejętności matematyczno-przyrodniczych: tarcza strzelecka, drzewo umiejętności, góra trudności.</a:t>
            </a:r>
          </a:p>
          <a:p>
            <a:pPr>
              <a:buNone/>
            </a:pPr>
            <a:endParaRPr lang="pl-PL" dirty="0" smtClean="0">
              <a:solidFill>
                <a:schemeClr val="tx1"/>
              </a:solidFill>
            </a:endParaRPr>
          </a:p>
        </p:txBody>
      </p:sp>
      <p:sp>
        <p:nvSpPr>
          <p:cNvPr id="4" name="Tytuł 3"/>
          <p:cNvSpPr>
            <a:spLocks noGrp="1"/>
          </p:cNvSpPr>
          <p:nvPr>
            <p:ph type="title"/>
          </p:nvPr>
        </p:nvSpPr>
        <p:spPr>
          <a:xfrm>
            <a:off x="467544" y="260648"/>
            <a:ext cx="8229600" cy="528059"/>
          </a:xfrm>
        </p:spPr>
        <p:txBody>
          <a:bodyPr/>
          <a:lstStyle/>
          <a:p>
            <a:r>
              <a:rPr lang="pl-PL" dirty="0" smtClean="0"/>
              <a:t>Struktura spotkania Moduł </a:t>
            </a:r>
            <a:r>
              <a:rPr lang="pl-PL" dirty="0" smtClean="0"/>
              <a:t>VI</a:t>
            </a:r>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 xmlns:a16="http://schemas.microsoft.com/office/drawing/2014/main" id="{25845C1A-FA88-4E8B-877A-4ABB797B5026}"/>
              </a:ext>
            </a:extLst>
          </p:cNvPr>
          <p:cNvSpPr>
            <a:spLocks noGrp="1"/>
          </p:cNvSpPr>
          <p:nvPr>
            <p:ph type="title"/>
          </p:nvPr>
        </p:nvSpPr>
        <p:spPr>
          <a:xfrm>
            <a:off x="467544" y="188640"/>
            <a:ext cx="8229600" cy="1143000"/>
          </a:xfrm>
        </p:spPr>
        <p:txBody>
          <a:bodyPr/>
          <a:lstStyle/>
          <a:p>
            <a:r>
              <a:rPr lang="pl-PL" dirty="0" smtClean="0"/>
              <a:t>Myślenie twórcze może obejmować między innymi:</a:t>
            </a:r>
            <a:endParaRPr lang="pl-PL" dirty="0"/>
          </a:p>
        </p:txBody>
      </p:sp>
      <p:sp>
        <p:nvSpPr>
          <p:cNvPr id="4" name="Symbol zastępczy zawartości 3">
            <a:extLst>
              <a:ext uri="{FF2B5EF4-FFF2-40B4-BE49-F238E27FC236}">
                <a16:creationId xmlns="" xmlns:a16="http://schemas.microsoft.com/office/drawing/2014/main" id="{B486C3E5-0D94-4BB5-8907-B16D1B19A5F2}"/>
              </a:ext>
            </a:extLst>
          </p:cNvPr>
          <p:cNvSpPr>
            <a:spLocks noGrp="1"/>
          </p:cNvSpPr>
          <p:nvPr>
            <p:ph idx="1"/>
          </p:nvPr>
        </p:nvSpPr>
        <p:spPr>
          <a:xfrm>
            <a:off x="395536" y="1484784"/>
            <a:ext cx="8229600" cy="3648405"/>
          </a:xfrm>
        </p:spPr>
        <p:txBody>
          <a:bodyPr/>
          <a:lstStyle/>
          <a:p>
            <a:r>
              <a:rPr lang="pl-PL" sz="2400" dirty="0" smtClean="0"/>
              <a:t>Wymyślanie innych rozwiązań treści zadania, zagadek</a:t>
            </a:r>
            <a:endParaRPr lang="pl-PL" sz="2400" dirty="0"/>
          </a:p>
          <a:p>
            <a:pPr marL="0" lvl="0" indent="0">
              <a:buNone/>
            </a:pPr>
            <a:r>
              <a:rPr lang="pl-PL" sz="2400" b="1" dirty="0" smtClean="0"/>
              <a:t>Magiczne palindromy, czyli zabawa w czytanie wspak</a:t>
            </a:r>
            <a:endParaRPr lang="pl-PL" sz="2400" b="1" dirty="0"/>
          </a:p>
          <a:p>
            <a:r>
              <a:rPr lang="pl-PL" sz="2400" b="1" dirty="0" smtClean="0"/>
              <a:t>Zadanie 1.</a:t>
            </a:r>
            <a:endParaRPr lang="pl-PL" sz="2400" b="1" dirty="0"/>
          </a:p>
          <a:p>
            <a:pPr marL="0" indent="0">
              <a:buNone/>
            </a:pPr>
            <a:r>
              <a:rPr lang="pl-PL" sz="2400" dirty="0" smtClean="0"/>
              <a:t>Sporządźcie w parach listę palindromów w zakresie liczb: 100</a:t>
            </a:r>
            <a:r>
              <a:rPr lang="pl-PL" sz="2400" dirty="0"/>
              <a:t>.</a:t>
            </a:r>
          </a:p>
          <a:p>
            <a:r>
              <a:rPr lang="pl-PL" sz="2400" b="1" dirty="0" smtClean="0"/>
              <a:t>Zadanie 2.</a:t>
            </a:r>
            <a:endParaRPr lang="pl-PL" sz="2400" b="1" dirty="0"/>
          </a:p>
          <a:p>
            <a:pPr marL="0" indent="0">
              <a:buNone/>
            </a:pPr>
            <a:r>
              <a:rPr lang="pl-PL" sz="2400" dirty="0" smtClean="0"/>
              <a:t>Podaj wyrazy, które są palindromami.</a:t>
            </a:r>
            <a:endParaRPr lang="pl-PL" sz="2400" dirty="0"/>
          </a:p>
          <a:p>
            <a:r>
              <a:rPr lang="pl-PL" sz="2400" b="1" dirty="0" smtClean="0"/>
              <a:t>Zadanie 3. (o dużym stopniu trudności)</a:t>
            </a:r>
            <a:endParaRPr lang="pl-PL" sz="2400" b="1" dirty="0"/>
          </a:p>
          <a:p>
            <a:r>
              <a:rPr lang="pl-PL" sz="2400" dirty="0" smtClean="0"/>
              <a:t>Ułóżcie zdanie, które jest palindromem, na przykład </a:t>
            </a:r>
            <a:r>
              <a:rPr lang="pl-PL" sz="2400" i="1" dirty="0" smtClean="0"/>
              <a:t>Ikar łapał raki. Kobyła ma mały bok.</a:t>
            </a:r>
            <a:endParaRPr lang="pl-PL" sz="2400" dirty="0"/>
          </a:p>
          <a:p>
            <a:pPr marL="0" indent="0">
              <a:buNone/>
            </a:pPr>
            <a:endParaRPr lang="pl-PL" dirty="0"/>
          </a:p>
        </p:txBody>
      </p:sp>
    </p:spTree>
    <p:extLst>
      <p:ext uri="{BB962C8B-B14F-4D97-AF65-F5344CB8AC3E}">
        <p14:creationId xmlns="" xmlns:p14="http://schemas.microsoft.com/office/powerpoint/2010/main" val="24761180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C42E412-BE36-4009-AEC5-41A7C74658AE}"/>
              </a:ext>
            </a:extLst>
          </p:cNvPr>
          <p:cNvSpPr>
            <a:spLocks noGrp="1"/>
          </p:cNvSpPr>
          <p:nvPr>
            <p:ph type="title"/>
          </p:nvPr>
        </p:nvSpPr>
        <p:spPr/>
        <p:txBody>
          <a:bodyPr/>
          <a:lstStyle/>
          <a:p>
            <a:r>
              <a:rPr lang="pl-PL" dirty="0" smtClean="0"/>
              <a:t>Wyobrażanie sobie obrazów geometrycznych</a:t>
            </a:r>
            <a:endParaRPr lang="pl-PL" dirty="0"/>
          </a:p>
        </p:txBody>
      </p:sp>
      <p:sp>
        <p:nvSpPr>
          <p:cNvPr id="3" name="Symbol zastępczy zawartości 2">
            <a:extLst>
              <a:ext uri="{FF2B5EF4-FFF2-40B4-BE49-F238E27FC236}">
                <a16:creationId xmlns="" xmlns:a16="http://schemas.microsoft.com/office/drawing/2014/main" id="{ECD4A739-C3B6-47A6-96D1-AC1AF05D0CAD}"/>
              </a:ext>
            </a:extLst>
          </p:cNvPr>
          <p:cNvSpPr>
            <a:spLocks noGrp="1"/>
          </p:cNvSpPr>
          <p:nvPr>
            <p:ph idx="1"/>
          </p:nvPr>
        </p:nvSpPr>
        <p:spPr>
          <a:xfrm>
            <a:off x="467544" y="1628800"/>
            <a:ext cx="8229600" cy="3648405"/>
          </a:xfrm>
        </p:spPr>
        <p:txBody>
          <a:bodyPr/>
          <a:lstStyle/>
          <a:p>
            <a:pPr lvl="0"/>
            <a:r>
              <a:rPr lang="pl-PL" sz="2000" b="1" dirty="0" smtClean="0"/>
              <a:t>Pomysłowy rysunek</a:t>
            </a:r>
            <a:endParaRPr lang="pl-PL" sz="2000" b="1" dirty="0"/>
          </a:p>
          <a:p>
            <a:r>
              <a:rPr lang="pl-PL" sz="2000" dirty="0" smtClean="0"/>
              <a:t>Masz do dyspozycji cztery podstawowe figury geometryczne: koło, trójkąt, kwadrat i prostokąt. Spróbuj narysować jak najwięcej pomysłowych rysunków, w których się znajdą wszystkie cztery figury.</a:t>
            </a:r>
            <a:endParaRPr lang="pl-PL" sz="2000" dirty="0"/>
          </a:p>
          <a:p>
            <a:pPr marL="0" indent="0">
              <a:buNone/>
            </a:pPr>
            <a:endParaRPr lang="pl-PL" sz="2000" dirty="0"/>
          </a:p>
          <a:p>
            <a:r>
              <a:rPr lang="pl-PL" sz="2000" dirty="0" smtClean="0"/>
              <a:t>Pamiętaj, że:</a:t>
            </a:r>
            <a:endParaRPr lang="pl-PL" sz="2000" dirty="0"/>
          </a:p>
          <a:p>
            <a:pPr lvl="1"/>
            <a:r>
              <a:rPr lang="pl-PL" sz="2000" dirty="0" smtClean="0"/>
              <a:t>możesz wykorzystać tylko po jednej figurze każdego rodzaju w jednym rysunku,</a:t>
            </a:r>
            <a:endParaRPr lang="pl-PL" sz="2000" dirty="0"/>
          </a:p>
          <a:p>
            <a:pPr lvl="1"/>
            <a:r>
              <a:rPr lang="pl-PL" sz="2000" dirty="0" smtClean="0"/>
              <a:t>nie wolno dodawać żadnych innych elementów (np. linii, kropek),</a:t>
            </a:r>
            <a:endParaRPr lang="pl-PL" sz="2000" dirty="0"/>
          </a:p>
          <a:p>
            <a:pPr lvl="1"/>
            <a:r>
              <a:rPr lang="pl-PL" sz="2000" dirty="0" smtClean="0"/>
              <a:t>masz nadać tytuły swoim wymyślonym rysunkom, tak by zadziwiły twoich kolegów.</a:t>
            </a:r>
            <a:endParaRPr lang="pl-PL" sz="2000" dirty="0"/>
          </a:p>
          <a:p>
            <a:pPr marL="0" indent="0">
              <a:buNone/>
            </a:pPr>
            <a:endParaRPr lang="pl-PL" sz="1800" dirty="0"/>
          </a:p>
          <a:p>
            <a:endParaRPr lang="pl-PL" sz="1800" dirty="0"/>
          </a:p>
        </p:txBody>
      </p:sp>
    </p:spTree>
    <p:extLst>
      <p:ext uri="{BB962C8B-B14F-4D97-AF65-F5344CB8AC3E}">
        <p14:creationId xmlns="" xmlns:p14="http://schemas.microsoft.com/office/powerpoint/2010/main" val="1325317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71B9EE9-2F5A-46F0-9720-96ED4D87F934}"/>
              </a:ext>
            </a:extLst>
          </p:cNvPr>
          <p:cNvSpPr>
            <a:spLocks noGrp="1"/>
          </p:cNvSpPr>
          <p:nvPr>
            <p:ph type="title"/>
          </p:nvPr>
        </p:nvSpPr>
        <p:spPr>
          <a:xfrm>
            <a:off x="446652" y="1052736"/>
            <a:ext cx="8229600" cy="1143000"/>
          </a:xfrm>
        </p:spPr>
        <p:txBody>
          <a:bodyPr/>
          <a:lstStyle/>
          <a:p>
            <a:r>
              <a:rPr lang="pl-PL" dirty="0" smtClean="0"/>
              <a:t>Odkrywanie powiązań i zależności między matematyką a otaczającą rzeczywistością, na przykład:</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722D5AC1-09E7-4940-8AEB-E689B73B84E2}"/>
              </a:ext>
            </a:extLst>
          </p:cNvPr>
          <p:cNvSpPr>
            <a:spLocks noGrp="1"/>
          </p:cNvSpPr>
          <p:nvPr>
            <p:ph idx="1"/>
          </p:nvPr>
        </p:nvSpPr>
        <p:spPr>
          <a:xfrm>
            <a:off x="446652" y="1604797"/>
            <a:ext cx="8229600" cy="3648405"/>
          </a:xfrm>
        </p:spPr>
        <p:txBody>
          <a:bodyPr/>
          <a:lstStyle/>
          <a:p>
            <a:r>
              <a:rPr lang="pl-PL" sz="1800" b="1" dirty="0" smtClean="0"/>
              <a:t>Dookoła koła Zadanie 1.</a:t>
            </a:r>
            <a:endParaRPr lang="pl-PL" sz="1800" dirty="0"/>
          </a:p>
          <a:p>
            <a:r>
              <a:rPr lang="pl-PL" sz="1800" dirty="0" smtClean="0"/>
              <a:t>Zastanówcie się w zespołach czteroosobowych, gdzie koło – figura geometryczna znalazło </a:t>
            </a:r>
            <a:r>
              <a:rPr lang="pl-PL" sz="1800" dirty="0" err="1" smtClean="0"/>
              <a:t>zastoso</a:t>
            </a:r>
            <a:r>
              <a:rPr lang="pl-PL" sz="1800" dirty="0" smtClean="0"/>
              <a:t>- </a:t>
            </a:r>
            <a:r>
              <a:rPr lang="pl-PL" sz="1800" dirty="0" err="1" smtClean="0"/>
              <a:t>wanie</a:t>
            </a:r>
            <a:r>
              <a:rPr lang="pl-PL" sz="1800" dirty="0" smtClean="0"/>
              <a:t> w przedmiotach codziennego użytku. Na wykonanie zadania macie 10 minut.</a:t>
            </a:r>
            <a:endParaRPr lang="pl-PL" sz="1800" dirty="0"/>
          </a:p>
          <a:p>
            <a:r>
              <a:rPr lang="pl-PL" sz="1800" dirty="0" smtClean="0"/>
              <a:t>Następnie zespoły odczytują po kolei swoje propozycje. Jeśli jakieś przykłady się powtarzają, dzieci wykreślają je. Zwycięzcami są uczniowie, którzy mają najbardziej oryginalne propozycje zastosowania koła w otaczających nas przedmiotach.</a:t>
            </a:r>
            <a:endParaRPr lang="pl-PL" sz="1800" dirty="0"/>
          </a:p>
          <a:p>
            <a:r>
              <a:rPr lang="pl-PL" sz="1800" b="1" dirty="0" smtClean="0"/>
              <a:t>Zadanie 2.</a:t>
            </a:r>
            <a:endParaRPr lang="pl-PL" sz="1800" b="1" dirty="0"/>
          </a:p>
          <a:p>
            <a:r>
              <a:rPr lang="pl-PL" sz="1800" dirty="0" smtClean="0"/>
              <a:t>Pomyślcie w swoich zespołach zadaniowych, co można zrobić z czterech kół. Możecie narysować wasze propozycje.</a:t>
            </a:r>
            <a:endParaRPr lang="pl-PL" sz="1800" dirty="0"/>
          </a:p>
          <a:p>
            <a:r>
              <a:rPr lang="pl-PL" sz="1800" b="1" dirty="0" smtClean="0"/>
              <a:t>Zadanie 3.</a:t>
            </a:r>
            <a:endParaRPr lang="pl-PL" sz="1800" b="1" dirty="0"/>
          </a:p>
          <a:p>
            <a:r>
              <a:rPr lang="pl-PL" sz="1800" dirty="0" smtClean="0"/>
              <a:t>Odpowiedź </a:t>
            </a:r>
            <a:r>
              <a:rPr lang="pl-PL" sz="1800" dirty="0" err="1" smtClean="0"/>
              <a:t>brzmi:„koło</a:t>
            </a:r>
            <a:r>
              <a:rPr lang="pl-PL" sz="1800" dirty="0" smtClean="0"/>
              <a:t>”.</a:t>
            </a:r>
            <a:endParaRPr lang="pl-PL" sz="1800" dirty="0"/>
          </a:p>
          <a:p>
            <a:r>
              <a:rPr lang="pl-PL" sz="1800" dirty="0" smtClean="0"/>
              <a:t>Ułóżcie pięć pytań do tej odpowiedzi.</a:t>
            </a:r>
            <a:endParaRPr lang="pl-PL" sz="1800" dirty="0"/>
          </a:p>
          <a:p>
            <a:endParaRPr lang="pl-PL" dirty="0"/>
          </a:p>
        </p:txBody>
      </p:sp>
    </p:spTree>
    <p:extLst>
      <p:ext uri="{BB962C8B-B14F-4D97-AF65-F5344CB8AC3E}">
        <p14:creationId xmlns="" xmlns:p14="http://schemas.microsoft.com/office/powerpoint/2010/main" val="2747632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671C90A-C812-4DAB-86A7-3C8434F9571B}"/>
              </a:ext>
            </a:extLst>
          </p:cNvPr>
          <p:cNvSpPr>
            <a:spLocks noGrp="1"/>
          </p:cNvSpPr>
          <p:nvPr>
            <p:ph type="title"/>
          </p:nvPr>
        </p:nvSpPr>
        <p:spPr>
          <a:xfrm>
            <a:off x="323528" y="260648"/>
            <a:ext cx="8229600" cy="1143000"/>
          </a:xfrm>
        </p:spPr>
        <p:txBody>
          <a:bodyPr/>
          <a:lstStyle/>
          <a:p>
            <a:r>
              <a:rPr lang="pl-PL" dirty="0" smtClean="0"/>
              <a:t>Formułowanie zadań, pytań, wątpliwości</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904E0EC4-0BCC-4C50-8968-E6DB469C2B85}"/>
              </a:ext>
            </a:extLst>
          </p:cNvPr>
          <p:cNvSpPr>
            <a:spLocks noGrp="1"/>
          </p:cNvSpPr>
          <p:nvPr>
            <p:ph idx="1"/>
          </p:nvPr>
        </p:nvSpPr>
        <p:spPr>
          <a:xfrm>
            <a:off x="467544" y="908720"/>
            <a:ext cx="8229600" cy="3648405"/>
          </a:xfrm>
        </p:spPr>
        <p:txBody>
          <a:bodyPr/>
          <a:lstStyle/>
          <a:p>
            <a:pPr marL="0" indent="0">
              <a:buNone/>
            </a:pPr>
            <a:r>
              <a:rPr lang="pl-PL" sz="2400" b="1" dirty="0" smtClean="0"/>
              <a:t>Sad babci Krysi</a:t>
            </a:r>
            <a:endParaRPr lang="pl-PL" sz="2400" b="1" dirty="0"/>
          </a:p>
          <a:p>
            <a:r>
              <a:rPr lang="pl-PL" sz="2400" i="1" dirty="0" smtClean="0"/>
              <a:t>Obwód sadu babci Krysi i dziadka Zenka wynosi 16 metrów. Dziadek Zenek posadził w nim różne drzewa owocowe: 10 jabłoni w dwóch rzędach, 12 grusz w trzech rzędach, 6 śliw </a:t>
            </a:r>
            <a:br>
              <a:rPr lang="pl-PL" sz="2400" i="1" dirty="0" smtClean="0"/>
            </a:br>
            <a:r>
              <a:rPr lang="pl-PL" sz="2400" i="1" dirty="0" smtClean="0"/>
              <a:t>w jednym rzędzie. Z każdej jabłoni co roku dziadkowie zbierają po 10 kilogramów jabłek, a z każdej gruszy i śliwy </a:t>
            </a:r>
            <a:r>
              <a:rPr lang="pl-PL" sz="2400" dirty="0" smtClean="0"/>
              <a:t>– </a:t>
            </a:r>
            <a:r>
              <a:rPr lang="pl-PL" sz="2400" i="1" dirty="0" smtClean="0"/>
              <a:t>po 6 kilogramów owoców.</a:t>
            </a:r>
            <a:endParaRPr lang="pl-PL" sz="2400" dirty="0"/>
          </a:p>
          <a:p>
            <a:pPr lvl="0"/>
            <a:r>
              <a:rPr lang="pl-PL" sz="2400" dirty="0" smtClean="0"/>
              <a:t>Ułóż jak najwięcej pytań do tego zadania.</a:t>
            </a:r>
            <a:endParaRPr lang="pl-PL" sz="2400" dirty="0"/>
          </a:p>
          <a:p>
            <a:pPr lvl="0"/>
            <a:r>
              <a:rPr lang="pl-PL" sz="2400" dirty="0" smtClean="0"/>
              <a:t>Korzystając z informacji zawartych w tym zadaniu, spróbuj udzielić odpowiedzi na zadane przez ciebie pytania.</a:t>
            </a:r>
            <a:endParaRPr lang="pl-PL" sz="2400" dirty="0"/>
          </a:p>
          <a:p>
            <a:pPr lvl="0"/>
            <a:r>
              <a:rPr lang="pl-PL" sz="2400" dirty="0" smtClean="0"/>
              <a:t>Ułóż jak najwięcej pytań, na które nie można odpowiedzieć </a:t>
            </a:r>
            <a:br>
              <a:rPr lang="pl-PL" sz="2400" dirty="0" smtClean="0"/>
            </a:br>
            <a:r>
              <a:rPr lang="pl-PL" sz="2400" dirty="0" smtClean="0"/>
              <a:t>z powodu braku informacji w zadaniu.</a:t>
            </a:r>
            <a:endParaRPr lang="pl-PL" sz="2400" dirty="0"/>
          </a:p>
          <a:p>
            <a:endParaRPr lang="pl-PL" dirty="0"/>
          </a:p>
        </p:txBody>
      </p:sp>
    </p:spTree>
    <p:extLst>
      <p:ext uri="{BB962C8B-B14F-4D97-AF65-F5344CB8AC3E}">
        <p14:creationId xmlns="" xmlns:p14="http://schemas.microsoft.com/office/powerpoint/2010/main" val="506686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8062021-7F4D-4761-ADEA-C7916B6A94FF}"/>
              </a:ext>
            </a:extLst>
          </p:cNvPr>
          <p:cNvSpPr>
            <a:spLocks noGrp="1"/>
          </p:cNvSpPr>
          <p:nvPr>
            <p:ph type="title"/>
          </p:nvPr>
        </p:nvSpPr>
        <p:spPr/>
        <p:txBody>
          <a:bodyPr/>
          <a:lstStyle/>
          <a:p>
            <a:r>
              <a:rPr lang="pl-PL"/>
              <a:t>Zasady </a:t>
            </a:r>
          </a:p>
        </p:txBody>
      </p:sp>
      <p:sp>
        <p:nvSpPr>
          <p:cNvPr id="3" name="Symbol zastępczy zawartości 2">
            <a:extLst>
              <a:ext uri="{FF2B5EF4-FFF2-40B4-BE49-F238E27FC236}">
                <a16:creationId xmlns="" xmlns:a16="http://schemas.microsoft.com/office/drawing/2014/main" id="{A63C689E-8A52-4424-AA67-61F5142584FE}"/>
              </a:ext>
            </a:extLst>
          </p:cNvPr>
          <p:cNvSpPr>
            <a:spLocks noGrp="1"/>
          </p:cNvSpPr>
          <p:nvPr>
            <p:ph idx="1"/>
          </p:nvPr>
        </p:nvSpPr>
        <p:spPr/>
        <p:txBody>
          <a:bodyPr/>
          <a:lstStyle/>
          <a:p>
            <a:pPr lvl="0"/>
            <a:r>
              <a:rPr lang="pl-PL" dirty="0" smtClean="0"/>
              <a:t>od łatwych do trudniejszych,</a:t>
            </a:r>
            <a:endParaRPr lang="pl-PL" dirty="0"/>
          </a:p>
          <a:p>
            <a:pPr lvl="0"/>
            <a:r>
              <a:rPr lang="pl-PL" dirty="0" smtClean="0"/>
              <a:t>od prostych do złożonych,</a:t>
            </a:r>
            <a:endParaRPr lang="pl-PL" dirty="0"/>
          </a:p>
          <a:p>
            <a:pPr lvl="0"/>
            <a:r>
              <a:rPr lang="pl-PL" dirty="0" smtClean="0"/>
              <a:t>od indywidualnych do grupowych,</a:t>
            </a:r>
            <a:endParaRPr lang="pl-PL" dirty="0"/>
          </a:p>
          <a:p>
            <a:pPr lvl="0"/>
            <a:r>
              <a:rPr lang="pl-PL" dirty="0" smtClean="0"/>
              <a:t>od symulacyjnych (teoretycznych) do rzeczywistych (osobistych, autentycznych).</a:t>
            </a:r>
            <a:endParaRPr lang="pl-PL" dirty="0"/>
          </a:p>
        </p:txBody>
      </p:sp>
    </p:spTree>
    <p:extLst>
      <p:ext uri="{BB962C8B-B14F-4D97-AF65-F5344CB8AC3E}">
        <p14:creationId xmlns="" xmlns:p14="http://schemas.microsoft.com/office/powerpoint/2010/main" val="7014065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4644551-3A66-4DFD-B85B-219734A0A0D7}"/>
              </a:ext>
            </a:extLst>
          </p:cNvPr>
          <p:cNvSpPr>
            <a:spLocks noGrp="1"/>
          </p:cNvSpPr>
          <p:nvPr>
            <p:ph type="title"/>
          </p:nvPr>
        </p:nvSpPr>
        <p:spPr/>
        <p:txBody>
          <a:bodyPr/>
          <a:lstStyle/>
          <a:p>
            <a:r>
              <a:rPr lang="pl-PL" dirty="0"/>
              <a:t>Treści, metody i formy pracy </a:t>
            </a:r>
          </a:p>
        </p:txBody>
      </p:sp>
      <p:sp>
        <p:nvSpPr>
          <p:cNvPr id="4" name="Symbol zastępczy zawartości 3">
            <a:extLst>
              <a:ext uri="{FF2B5EF4-FFF2-40B4-BE49-F238E27FC236}">
                <a16:creationId xmlns="" xmlns:a16="http://schemas.microsoft.com/office/drawing/2014/main" id="{8A9E1A13-10FA-4719-9803-1DB6660B9C75}"/>
              </a:ext>
            </a:extLst>
          </p:cNvPr>
          <p:cNvSpPr>
            <a:spLocks noGrp="1"/>
          </p:cNvSpPr>
          <p:nvPr>
            <p:ph idx="1"/>
          </p:nvPr>
        </p:nvSpPr>
        <p:spPr>
          <a:xfrm>
            <a:off x="323528" y="2564904"/>
            <a:ext cx="8229600" cy="3648405"/>
          </a:xfrm>
        </p:spPr>
        <p:txBody>
          <a:bodyPr/>
          <a:lstStyle/>
          <a:p>
            <a:pPr marL="0" indent="0" algn="ctr">
              <a:buNone/>
            </a:pPr>
            <a:r>
              <a:rPr lang="pl-PL" sz="4000" dirty="0"/>
              <a:t>Debata </a:t>
            </a:r>
          </a:p>
          <a:p>
            <a:pPr marL="0" indent="0" algn="ctr">
              <a:buNone/>
            </a:pPr>
            <a:r>
              <a:rPr lang="pl-PL" sz="4000" dirty="0"/>
              <a:t>„za” i „przeciw”</a:t>
            </a:r>
          </a:p>
        </p:txBody>
      </p:sp>
    </p:spTree>
    <p:extLst>
      <p:ext uri="{BB962C8B-B14F-4D97-AF65-F5344CB8AC3E}">
        <p14:creationId xmlns="" xmlns:p14="http://schemas.microsoft.com/office/powerpoint/2010/main" val="32265272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EED462A-46C2-4DBA-9F3E-4463DFEA7054}"/>
              </a:ext>
            </a:extLst>
          </p:cNvPr>
          <p:cNvSpPr>
            <a:spLocks noGrp="1"/>
          </p:cNvSpPr>
          <p:nvPr>
            <p:ph type="title"/>
          </p:nvPr>
        </p:nvSpPr>
        <p:spPr>
          <a:xfrm>
            <a:off x="395536" y="0"/>
            <a:ext cx="8229600" cy="1143000"/>
          </a:xfrm>
        </p:spPr>
        <p:txBody>
          <a:bodyPr/>
          <a:lstStyle/>
          <a:p>
            <a:r>
              <a:rPr lang="pl-PL" sz="4400" dirty="0"/>
              <a:t>Metody ewaluacyjne</a:t>
            </a:r>
          </a:p>
        </p:txBody>
      </p:sp>
      <p:sp>
        <p:nvSpPr>
          <p:cNvPr id="3" name="Symbol zastępczy zawartości 2">
            <a:extLst>
              <a:ext uri="{FF2B5EF4-FFF2-40B4-BE49-F238E27FC236}">
                <a16:creationId xmlns="" xmlns:a16="http://schemas.microsoft.com/office/drawing/2014/main" id="{067186BD-628D-44A2-9517-95BCC61D99D7}"/>
              </a:ext>
            </a:extLst>
          </p:cNvPr>
          <p:cNvSpPr>
            <a:spLocks noGrp="1"/>
          </p:cNvSpPr>
          <p:nvPr>
            <p:ph idx="1"/>
          </p:nvPr>
        </p:nvSpPr>
        <p:spPr>
          <a:xfrm>
            <a:off x="539552" y="1412776"/>
            <a:ext cx="8229600" cy="3648405"/>
          </a:xfrm>
        </p:spPr>
        <p:txBody>
          <a:bodyPr/>
          <a:lstStyle/>
          <a:p>
            <a:r>
              <a:rPr lang="pl-PL" dirty="0"/>
              <a:t>graffiti</a:t>
            </a:r>
          </a:p>
          <a:p>
            <a:r>
              <a:rPr lang="pl-PL" dirty="0"/>
              <a:t>kosz i walizeczka</a:t>
            </a:r>
          </a:p>
          <a:p>
            <a:r>
              <a:rPr lang="pl-PL" dirty="0"/>
              <a:t> termometr</a:t>
            </a:r>
          </a:p>
          <a:p>
            <a:r>
              <a:rPr lang="pl-PL" dirty="0" err="1"/>
              <a:t>Smily</a:t>
            </a:r>
            <a:endParaRPr lang="pl-PL" dirty="0"/>
          </a:p>
          <a:p>
            <a:r>
              <a:rPr lang="pl-PL" dirty="0"/>
              <a:t> tarcza strzelecka</a:t>
            </a:r>
          </a:p>
          <a:p>
            <a:r>
              <a:rPr lang="pl-PL" dirty="0"/>
              <a:t>drzewo umiejętności</a:t>
            </a:r>
          </a:p>
          <a:p>
            <a:r>
              <a:rPr lang="pl-PL" dirty="0"/>
              <a:t> góra trudności.</a:t>
            </a:r>
          </a:p>
        </p:txBody>
      </p:sp>
    </p:spTree>
    <p:extLst>
      <p:ext uri="{BB962C8B-B14F-4D97-AF65-F5344CB8AC3E}">
        <p14:creationId xmlns="" xmlns:p14="http://schemas.microsoft.com/office/powerpoint/2010/main" val="303034446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A42DFA4-42F5-4553-8CC1-37196272ABC3}"/>
              </a:ext>
            </a:extLst>
          </p:cNvPr>
          <p:cNvSpPr>
            <a:spLocks noGrp="1"/>
          </p:cNvSpPr>
          <p:nvPr>
            <p:ph type="title"/>
          </p:nvPr>
        </p:nvSpPr>
        <p:spPr>
          <a:xfrm>
            <a:off x="323528" y="-34951"/>
            <a:ext cx="8229600" cy="943671"/>
          </a:xfrm>
        </p:spPr>
        <p:txBody>
          <a:bodyPr/>
          <a:lstStyle/>
          <a:p>
            <a:r>
              <a:rPr lang="en-US" dirty="0"/>
              <a:t>GRAFFITI</a:t>
            </a:r>
            <a:endParaRPr lang="pl-PL" dirty="0"/>
          </a:p>
        </p:txBody>
      </p:sp>
      <p:sp>
        <p:nvSpPr>
          <p:cNvPr id="3" name="Symbol zastępczy zawartości 2">
            <a:extLst>
              <a:ext uri="{FF2B5EF4-FFF2-40B4-BE49-F238E27FC236}">
                <a16:creationId xmlns="" xmlns:a16="http://schemas.microsoft.com/office/drawing/2014/main" id="{DC406FAF-ED86-4C19-9EC6-17724007D893}"/>
              </a:ext>
            </a:extLst>
          </p:cNvPr>
          <p:cNvSpPr>
            <a:spLocks noGrp="1"/>
          </p:cNvSpPr>
          <p:nvPr>
            <p:ph idx="1"/>
          </p:nvPr>
        </p:nvSpPr>
        <p:spPr>
          <a:xfrm>
            <a:off x="457200" y="1108049"/>
            <a:ext cx="8229600" cy="3648405"/>
          </a:xfrm>
        </p:spPr>
        <p:txBody>
          <a:bodyPr/>
          <a:lstStyle/>
          <a:p>
            <a:pPr marL="0" indent="0">
              <a:buNone/>
            </a:pPr>
            <a:r>
              <a:rPr lang="pl-PL" dirty="0" smtClean="0"/>
              <a:t>Uczestnicy pojedynczo lub w grupach uzupełniają zdania, zapisane przez trenera na plakatach, wywieszonych w sali, np.</a:t>
            </a:r>
            <a:endParaRPr lang="pl-PL" dirty="0"/>
          </a:p>
          <a:p>
            <a:r>
              <a:rPr lang="pl-PL" i="1" dirty="0" smtClean="0"/>
              <a:t>Dotychczas podobało mi się, że ... </a:t>
            </a:r>
            <a:endParaRPr lang="pl-PL" i="1" dirty="0"/>
          </a:p>
          <a:p>
            <a:r>
              <a:rPr lang="pl-PL" i="1" dirty="0" smtClean="0"/>
              <a:t>Przeszkadzało mi natomiast to, że... </a:t>
            </a:r>
            <a:endParaRPr lang="pl-PL" i="1" dirty="0"/>
          </a:p>
          <a:p>
            <a:r>
              <a:rPr lang="pl-PL" i="1" dirty="0" smtClean="0"/>
              <a:t>Mam nadzieję, że do końca szkolenia ...</a:t>
            </a:r>
            <a:endParaRPr lang="pl-PL" dirty="0"/>
          </a:p>
          <a:p>
            <a:r>
              <a:rPr lang="pl-PL" i="1" dirty="0" smtClean="0"/>
              <a:t>Osobiście mogę wnieść swój wkład w szkolenie w taki sposób, że ...</a:t>
            </a:r>
            <a:endParaRPr lang="pl-PL" dirty="0"/>
          </a:p>
          <a:p>
            <a:pPr marL="0" indent="0">
              <a:buNone/>
            </a:pPr>
            <a:r>
              <a:rPr lang="pl-PL" dirty="0" smtClean="0"/>
              <a:t>Plakaty powinny posłużyć do dyskusji lub rozmowy.</a:t>
            </a:r>
            <a:endParaRPr lang="pl-PL" dirty="0"/>
          </a:p>
          <a:p>
            <a:endParaRPr lang="pl-PL" dirty="0"/>
          </a:p>
        </p:txBody>
      </p:sp>
    </p:spTree>
    <p:extLst>
      <p:ext uri="{BB962C8B-B14F-4D97-AF65-F5344CB8AC3E}">
        <p14:creationId xmlns="" xmlns:p14="http://schemas.microsoft.com/office/powerpoint/2010/main" val="13839817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8FD7F9D-BC39-4321-B918-480D5C3B10F5}"/>
              </a:ext>
            </a:extLst>
          </p:cNvPr>
          <p:cNvSpPr>
            <a:spLocks noGrp="1"/>
          </p:cNvSpPr>
          <p:nvPr>
            <p:ph type="title"/>
          </p:nvPr>
        </p:nvSpPr>
        <p:spPr>
          <a:xfrm>
            <a:off x="323528" y="2223"/>
            <a:ext cx="8229600" cy="1143000"/>
          </a:xfrm>
        </p:spPr>
        <p:txBody>
          <a:bodyPr/>
          <a:lstStyle/>
          <a:p>
            <a:r>
              <a:rPr lang="pl-PL" dirty="0" smtClean="0"/>
              <a:t>Kosz i walizeczka</a:t>
            </a:r>
            <a:endParaRPr lang="pl-PL" dirty="0"/>
          </a:p>
        </p:txBody>
      </p:sp>
      <p:sp>
        <p:nvSpPr>
          <p:cNvPr id="3" name="Symbol zastępczy zawartości 2">
            <a:extLst>
              <a:ext uri="{FF2B5EF4-FFF2-40B4-BE49-F238E27FC236}">
                <a16:creationId xmlns="" xmlns:a16="http://schemas.microsoft.com/office/drawing/2014/main" id="{C0B730A7-E462-4FD7-86AD-88FB81CBE940}"/>
              </a:ext>
            </a:extLst>
          </p:cNvPr>
          <p:cNvSpPr>
            <a:spLocks noGrp="1"/>
          </p:cNvSpPr>
          <p:nvPr>
            <p:ph idx="1"/>
          </p:nvPr>
        </p:nvSpPr>
        <p:spPr>
          <a:xfrm>
            <a:off x="457200" y="1268760"/>
            <a:ext cx="8229600" cy="3648405"/>
          </a:xfrm>
        </p:spPr>
        <p:txBody>
          <a:bodyPr/>
          <a:lstStyle/>
          <a:p>
            <a:r>
              <a:rPr lang="pl-PL" dirty="0" smtClean="0"/>
              <a:t>Trener przygotowuje dwa plakaty z narysowanym koszem i walizką. Uczestnicy otrzymują kartki w dwóch kolorach. Na jednej z nich zapisują np. pozytywne, a na drugiej negatywne cechy np</a:t>
            </a:r>
            <a:r>
              <a:rPr lang="pl-PL" dirty="0"/>
              <a:t>. </a:t>
            </a:r>
            <a:r>
              <a:rPr lang="pl-PL" dirty="0" smtClean="0"/>
              <a:t>szkolenia. Swoje karteczki przylepiają na plakatach: pozytywne na plakacie z walizką, negatywne na plakacie z koszem. Odczytujemy napisy karteczki, po czym wszyscy wyrażają swoje opinie, komentują wyniki pracy.</a:t>
            </a:r>
            <a:endParaRPr lang="pl-PL" dirty="0"/>
          </a:p>
          <a:p>
            <a:endParaRPr lang="pl-PL" dirty="0"/>
          </a:p>
        </p:txBody>
      </p:sp>
    </p:spTree>
    <p:extLst>
      <p:ext uri="{BB962C8B-B14F-4D97-AF65-F5344CB8AC3E}">
        <p14:creationId xmlns="" xmlns:p14="http://schemas.microsoft.com/office/powerpoint/2010/main" val="4798897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1184572-FD8A-4D83-AF17-F445B75D5B51}"/>
              </a:ext>
            </a:extLst>
          </p:cNvPr>
          <p:cNvSpPr>
            <a:spLocks noGrp="1"/>
          </p:cNvSpPr>
          <p:nvPr>
            <p:ph type="title"/>
          </p:nvPr>
        </p:nvSpPr>
        <p:spPr>
          <a:xfrm>
            <a:off x="457200" y="620688"/>
            <a:ext cx="8229600" cy="672075"/>
          </a:xfrm>
        </p:spPr>
        <p:txBody>
          <a:bodyPr/>
          <a:lstStyle/>
          <a:p>
            <a:r>
              <a:rPr lang="pl-PL" smtClean="0"/>
              <a:t>Metoda Smily</a:t>
            </a:r>
            <a:r>
              <a:rPr lang="pl-PL"/>
              <a:t/>
            </a:r>
            <a:br>
              <a:rPr lang="pl-PL"/>
            </a:br>
            <a:endParaRPr lang="pl-PL"/>
          </a:p>
        </p:txBody>
      </p:sp>
      <p:sp>
        <p:nvSpPr>
          <p:cNvPr id="3" name="Symbol zastępczy zawartości 2">
            <a:extLst>
              <a:ext uri="{FF2B5EF4-FFF2-40B4-BE49-F238E27FC236}">
                <a16:creationId xmlns="" xmlns:a16="http://schemas.microsoft.com/office/drawing/2014/main" id="{FD65A360-2967-4EB5-B508-D43FDD7EAE7C}"/>
              </a:ext>
            </a:extLst>
          </p:cNvPr>
          <p:cNvSpPr>
            <a:spLocks noGrp="1"/>
          </p:cNvSpPr>
          <p:nvPr>
            <p:ph idx="1"/>
          </p:nvPr>
        </p:nvSpPr>
        <p:spPr>
          <a:xfrm>
            <a:off x="395536" y="692696"/>
            <a:ext cx="8229600" cy="3648405"/>
          </a:xfrm>
        </p:spPr>
        <p:txBody>
          <a:bodyPr/>
          <a:lstStyle/>
          <a:p>
            <a:r>
              <a:rPr lang="pl-PL" dirty="0" smtClean="0"/>
              <a:t>Na plakacie znajduje się schemat służący do oceny lekcji (określone kryteria). Uczestnicy zaznaczają mazakiem w wybranym przez siebie miejscu kropkę (do każdego kryterium jedną), która ma być odpowiedzią na pytanie zadane przez trenera, np. Czy nowe treści były przekazane w sposób zrozumiały? Czy atmosfera na zajęciach była dobra? Na zakończenie – rozmowa na temat wyników. Można w ten sposób ocenić 3 ostatnie szkolenia, zadając pytanie: Które z trzech ostatnich szkoleń były Twoim zdaniem najciekawsze?</a:t>
            </a:r>
            <a:endParaRPr lang="pl-PL" dirty="0"/>
          </a:p>
          <a:p>
            <a:endParaRPr lang="pl-PL" dirty="0"/>
          </a:p>
        </p:txBody>
      </p:sp>
    </p:spTree>
    <p:extLst>
      <p:ext uri="{BB962C8B-B14F-4D97-AF65-F5344CB8AC3E}">
        <p14:creationId xmlns="" xmlns:p14="http://schemas.microsoft.com/office/powerpoint/2010/main" val="237949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29600" cy="4286279"/>
          </a:xfrm>
        </p:spPr>
        <p:txBody>
          <a:bodyPr/>
          <a:lstStyle/>
          <a:p>
            <a:r>
              <a:rPr lang="pl-PL" sz="2400" dirty="0" smtClean="0">
                <a:solidFill>
                  <a:schemeClr val="tx1">
                    <a:lumMod val="75000"/>
                    <a:lumOff val="25000"/>
                  </a:schemeClr>
                </a:solidFill>
              </a:rPr>
              <a:t>Integracja treści, metod i form pracy jako istota rozwijania kompetencji matematyczno-przyrodniczych w edukacji</a:t>
            </a:r>
          </a:p>
          <a:p>
            <a:r>
              <a:rPr lang="pl-PL" sz="2400" dirty="0" smtClean="0">
                <a:solidFill>
                  <a:schemeClr val="tx1">
                    <a:lumMod val="75000"/>
                    <a:lumOff val="25000"/>
                  </a:schemeClr>
                </a:solidFill>
              </a:rPr>
              <a:t>wczesnoszkolnej.</a:t>
            </a:r>
          </a:p>
          <a:p>
            <a:r>
              <a:rPr lang="pl-PL" sz="2400" dirty="0" smtClean="0">
                <a:solidFill>
                  <a:schemeClr val="tx1">
                    <a:lumMod val="75000"/>
                    <a:lumOff val="25000"/>
                  </a:schemeClr>
                </a:solidFill>
              </a:rPr>
              <a:t>Wskaźniki świadczące o potrzebach nauczycieli w zakresie wykorzystywania metod nauczania do rozwoju kompetencji</a:t>
            </a:r>
          </a:p>
          <a:p>
            <a:r>
              <a:rPr lang="pl-PL" sz="2400" dirty="0" smtClean="0">
                <a:solidFill>
                  <a:schemeClr val="tx1">
                    <a:lumMod val="75000"/>
                    <a:lumOff val="25000"/>
                  </a:schemeClr>
                </a:solidFill>
              </a:rPr>
              <a:t>matematyczno-przyrodniczych.</a:t>
            </a:r>
          </a:p>
          <a:p>
            <a:r>
              <a:rPr lang="pl-PL" sz="2400" dirty="0" smtClean="0">
                <a:solidFill>
                  <a:schemeClr val="tx1">
                    <a:lumMod val="75000"/>
                    <a:lumOff val="25000"/>
                  </a:schemeClr>
                </a:solidFill>
              </a:rPr>
              <a:t>Przykłady stosowania wiedzy dotyczącej metod i technik nauczania w procesie diagnozy i planowania pracy szkoły </a:t>
            </a:r>
            <a:br>
              <a:rPr lang="pl-PL" sz="2400" dirty="0" smtClean="0">
                <a:solidFill>
                  <a:schemeClr val="tx1">
                    <a:lumMod val="75000"/>
                    <a:lumOff val="25000"/>
                  </a:schemeClr>
                </a:solidFill>
              </a:rPr>
            </a:br>
            <a:r>
              <a:rPr lang="pl-PL" sz="2400" dirty="0" smtClean="0">
                <a:solidFill>
                  <a:schemeClr val="tx1">
                    <a:lumMod val="75000"/>
                    <a:lumOff val="25000"/>
                  </a:schemeClr>
                </a:solidFill>
              </a:rPr>
              <a:t>w obszarach związanych z rozwojem kompetencji matematyczno-przyrodniczych uczniów.</a:t>
            </a:r>
          </a:p>
          <a:p>
            <a:pPr>
              <a:buNone/>
            </a:pPr>
            <a:endParaRPr lang="pl-PL" dirty="0" smtClean="0">
              <a:solidFill>
                <a:schemeClr val="tx1"/>
              </a:solidFill>
            </a:endParaRPr>
          </a:p>
        </p:txBody>
      </p:sp>
      <p:sp>
        <p:nvSpPr>
          <p:cNvPr id="4" name="Tytuł 3"/>
          <p:cNvSpPr>
            <a:spLocks noGrp="1"/>
          </p:cNvSpPr>
          <p:nvPr>
            <p:ph type="title"/>
          </p:nvPr>
        </p:nvSpPr>
        <p:spPr>
          <a:xfrm>
            <a:off x="467544" y="260648"/>
            <a:ext cx="8229600" cy="528059"/>
          </a:xfrm>
        </p:spPr>
        <p:txBody>
          <a:bodyPr/>
          <a:lstStyle/>
          <a:p>
            <a:r>
              <a:rPr lang="pl-PL" dirty="0" smtClean="0"/>
              <a:t>Struktura spotkania Moduł </a:t>
            </a:r>
            <a:r>
              <a:rPr lang="pl-PL" dirty="0" smtClean="0"/>
              <a:t>VI</a:t>
            </a:r>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33B9C74-41C6-4D36-A612-98BB16F8BAA5}"/>
              </a:ext>
            </a:extLst>
          </p:cNvPr>
          <p:cNvSpPr>
            <a:spLocks noGrp="1"/>
          </p:cNvSpPr>
          <p:nvPr>
            <p:ph type="title"/>
          </p:nvPr>
        </p:nvSpPr>
        <p:spPr/>
        <p:txBody>
          <a:bodyPr/>
          <a:lstStyle/>
          <a:p>
            <a:r>
              <a:rPr lang="pl-PL" smtClean="0"/>
              <a:t>Tarcza strzelecka</a:t>
            </a:r>
            <a:endParaRPr lang="pl-PL"/>
          </a:p>
        </p:txBody>
      </p:sp>
      <p:sp>
        <p:nvSpPr>
          <p:cNvPr id="3" name="Symbol zastępczy zawartości 2">
            <a:extLst>
              <a:ext uri="{FF2B5EF4-FFF2-40B4-BE49-F238E27FC236}">
                <a16:creationId xmlns="" xmlns:a16="http://schemas.microsoft.com/office/drawing/2014/main" id="{9ED54519-2FC8-46E5-949A-5C89041A6ACE}"/>
              </a:ext>
            </a:extLst>
          </p:cNvPr>
          <p:cNvSpPr>
            <a:spLocks noGrp="1"/>
          </p:cNvSpPr>
          <p:nvPr>
            <p:ph idx="1"/>
          </p:nvPr>
        </p:nvSpPr>
        <p:spPr>
          <a:xfrm>
            <a:off x="450749" y="1772816"/>
            <a:ext cx="8229600" cy="3648405"/>
          </a:xfrm>
        </p:spPr>
        <p:txBody>
          <a:bodyPr/>
          <a:lstStyle/>
          <a:p>
            <a:pPr marL="0" indent="0">
              <a:buNone/>
            </a:pPr>
            <a:r>
              <a:rPr lang="pl-PL" smtClean="0"/>
              <a:t>Trener rysuje na tablicy lub papierze plakatowym tarczę strzelecką, uwzględniając wybrane aspekty szkolenia, które mają ocenić uczestnicy, np. atmosferę, kompetencje trenera, pomoce naukowe. Rozdaje uczestnikom po cztery strzałki (małe karteczki samoprzylepne, np. tzw. cenki) i prosi o zapełnienie tarczy. </a:t>
            </a:r>
            <a:endParaRPr lang="pl-PL"/>
          </a:p>
        </p:txBody>
      </p:sp>
    </p:spTree>
    <p:extLst>
      <p:ext uri="{BB962C8B-B14F-4D97-AF65-F5344CB8AC3E}">
        <p14:creationId xmlns="" xmlns:p14="http://schemas.microsoft.com/office/powerpoint/2010/main" val="338978685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221088"/>
            <a:ext cx="8229600" cy="1143000"/>
          </a:xfrm>
        </p:spPr>
        <p:txBody>
          <a:bodyPr/>
          <a:lstStyle/>
          <a:p>
            <a:r>
              <a:rPr lang="pl-PL" b="0" dirty="0"/>
              <a:t>„Nie zmuszaj dzieci do aktywności, lecz wyzwalaj ich aktywność. Nie każ myśleć, lecz twórz warunki do myślenia. Nie żądaj, lecz przekonuj. Pozwól dziecku pytać </a:t>
            </a:r>
            <a:br>
              <a:rPr lang="pl-PL" b="0" dirty="0"/>
            </a:br>
            <a:r>
              <a:rPr lang="pl-PL" b="0" dirty="0"/>
              <a:t>i powoli rozwijaj jego umysł tak, aby samo chciało wiedzieć…” </a:t>
            </a:r>
            <a:br>
              <a:rPr lang="pl-PL" b="0" dirty="0"/>
            </a:br>
            <a:r>
              <a:rPr lang="pl-PL" b="0" dirty="0"/>
              <a:t/>
            </a:r>
            <a:br>
              <a:rPr lang="pl-PL" b="0" dirty="0"/>
            </a:br>
            <a:r>
              <a:rPr lang="pl-PL" b="0" dirty="0"/>
              <a:t>Janusz Korczak</a:t>
            </a: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9547629-9BD0-47E7-A672-8E7E332B7EBB}"/>
              </a:ext>
            </a:extLst>
          </p:cNvPr>
          <p:cNvSpPr>
            <a:spLocks noGrp="1"/>
          </p:cNvSpPr>
          <p:nvPr>
            <p:ph type="title"/>
          </p:nvPr>
        </p:nvSpPr>
        <p:spPr/>
        <p:txBody>
          <a:bodyPr/>
          <a:lstStyle/>
          <a:p>
            <a:r>
              <a:rPr lang="pl-PL" dirty="0"/>
              <a:t>Klasyfikacja metod według Wincentego Okonia</a:t>
            </a:r>
          </a:p>
        </p:txBody>
      </p:sp>
      <p:sp>
        <p:nvSpPr>
          <p:cNvPr id="3" name="Symbol zastępczy zawartości 2">
            <a:extLst>
              <a:ext uri="{FF2B5EF4-FFF2-40B4-BE49-F238E27FC236}">
                <a16:creationId xmlns="" xmlns:a16="http://schemas.microsoft.com/office/drawing/2014/main" id="{0F2B044A-2EE2-426D-9B3F-B92928524F94}"/>
              </a:ext>
            </a:extLst>
          </p:cNvPr>
          <p:cNvSpPr>
            <a:spLocks noGrp="1"/>
          </p:cNvSpPr>
          <p:nvPr>
            <p:ph idx="1"/>
          </p:nvPr>
        </p:nvSpPr>
        <p:spPr/>
        <p:txBody>
          <a:bodyPr/>
          <a:lstStyle/>
          <a:p>
            <a:pPr fontAlgn="base"/>
            <a:r>
              <a:rPr lang="pl-PL" sz="3200" dirty="0"/>
              <a:t>metody asymilacji </a:t>
            </a:r>
            <a:r>
              <a:rPr lang="pl-PL" sz="3200" dirty="0" smtClean="0"/>
              <a:t>wiedzy;</a:t>
            </a:r>
            <a:r>
              <a:rPr lang="pl-PL" sz="3200" dirty="0"/>
              <a:t> </a:t>
            </a:r>
          </a:p>
          <a:p>
            <a:pPr fontAlgn="base"/>
            <a:r>
              <a:rPr lang="pl-PL" sz="3200" dirty="0"/>
              <a:t>metody samodzielnego dochodzenia do </a:t>
            </a:r>
            <a:r>
              <a:rPr lang="pl-PL" sz="3200" dirty="0" smtClean="0"/>
              <a:t>wiedzy;</a:t>
            </a:r>
            <a:endParaRPr lang="pl-PL" sz="3200" dirty="0"/>
          </a:p>
          <a:p>
            <a:pPr fontAlgn="base"/>
            <a:r>
              <a:rPr lang="pl-PL" sz="3200" dirty="0"/>
              <a:t>metody </a:t>
            </a:r>
            <a:r>
              <a:rPr lang="pl-PL" sz="3200" dirty="0" smtClean="0"/>
              <a:t>waloryzacyjne;</a:t>
            </a:r>
            <a:r>
              <a:rPr lang="pl-PL" sz="3200" dirty="0"/>
              <a:t> </a:t>
            </a:r>
          </a:p>
          <a:p>
            <a:pPr fontAlgn="base"/>
            <a:r>
              <a:rPr lang="pl-PL" sz="3200" dirty="0"/>
              <a:t>metody </a:t>
            </a:r>
            <a:r>
              <a:rPr lang="pl-PL" sz="3200" dirty="0" smtClean="0"/>
              <a:t>praktyczne.</a:t>
            </a:r>
            <a:r>
              <a:rPr lang="pl-PL" sz="3200" dirty="0"/>
              <a:t> </a:t>
            </a:r>
          </a:p>
        </p:txBody>
      </p:sp>
    </p:spTree>
    <p:extLst>
      <p:ext uri="{BB962C8B-B14F-4D97-AF65-F5344CB8AC3E}">
        <p14:creationId xmlns="" xmlns:p14="http://schemas.microsoft.com/office/powerpoint/2010/main" val="376376877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44D7B4E-29E9-4B21-8B39-CCD56E99A3F3}"/>
              </a:ext>
            </a:extLst>
          </p:cNvPr>
          <p:cNvSpPr>
            <a:spLocks noGrp="1"/>
          </p:cNvSpPr>
          <p:nvPr>
            <p:ph type="title"/>
          </p:nvPr>
        </p:nvSpPr>
        <p:spPr/>
        <p:txBody>
          <a:bodyPr/>
          <a:lstStyle/>
          <a:p>
            <a:r>
              <a:rPr lang="pl-PL" dirty="0"/>
              <a:t>Zmodyfikowany podział metod nauczania wg Franciszka </a:t>
            </a:r>
            <a:r>
              <a:rPr lang="pl-PL" dirty="0" err="1"/>
              <a:t>Szloska</a:t>
            </a:r>
            <a:endParaRPr lang="pl-PL" dirty="0"/>
          </a:p>
        </p:txBody>
      </p:sp>
      <p:sp>
        <p:nvSpPr>
          <p:cNvPr id="3" name="Symbol zastępczy zawartości 2">
            <a:extLst>
              <a:ext uri="{FF2B5EF4-FFF2-40B4-BE49-F238E27FC236}">
                <a16:creationId xmlns="" xmlns:a16="http://schemas.microsoft.com/office/drawing/2014/main" id="{C386CBBD-92FD-4D27-8BB1-61D83AB6BCFF}"/>
              </a:ext>
            </a:extLst>
          </p:cNvPr>
          <p:cNvSpPr>
            <a:spLocks noGrp="1"/>
          </p:cNvSpPr>
          <p:nvPr>
            <p:ph idx="1"/>
          </p:nvPr>
        </p:nvSpPr>
        <p:spPr/>
        <p:txBody>
          <a:bodyPr/>
          <a:lstStyle/>
          <a:p>
            <a:r>
              <a:rPr lang="pl-PL" sz="3200" dirty="0"/>
              <a:t>metody </a:t>
            </a:r>
            <a:r>
              <a:rPr lang="pl-PL" sz="3200" dirty="0" smtClean="0"/>
              <a:t>podające;</a:t>
            </a:r>
            <a:endParaRPr lang="pl-PL" sz="3200" dirty="0"/>
          </a:p>
          <a:p>
            <a:r>
              <a:rPr lang="pl-PL" sz="3200" dirty="0"/>
              <a:t>metody </a:t>
            </a:r>
            <a:r>
              <a:rPr lang="pl-PL" sz="3200" dirty="0" smtClean="0"/>
              <a:t>problemowe;</a:t>
            </a:r>
            <a:endParaRPr lang="pl-PL" sz="3200" dirty="0"/>
          </a:p>
          <a:p>
            <a:r>
              <a:rPr lang="pl-PL" sz="3200" dirty="0"/>
              <a:t>metody </a:t>
            </a:r>
            <a:r>
              <a:rPr lang="pl-PL" sz="3200" dirty="0" smtClean="0"/>
              <a:t>aktywizujące;</a:t>
            </a:r>
            <a:endParaRPr lang="pl-PL" sz="3200" dirty="0"/>
          </a:p>
          <a:p>
            <a:r>
              <a:rPr lang="pl-PL" sz="3200" dirty="0"/>
              <a:t>metody </a:t>
            </a:r>
            <a:r>
              <a:rPr lang="pl-PL" sz="3200" dirty="0" smtClean="0"/>
              <a:t>eksponujące;</a:t>
            </a:r>
            <a:endParaRPr lang="pl-PL" sz="3200" dirty="0"/>
          </a:p>
          <a:p>
            <a:r>
              <a:rPr lang="pl-PL" sz="3200" dirty="0"/>
              <a:t>metody </a:t>
            </a:r>
            <a:r>
              <a:rPr lang="pl-PL" sz="3200" dirty="0" smtClean="0"/>
              <a:t>programowane;</a:t>
            </a:r>
            <a:endParaRPr lang="pl-PL" sz="3200" dirty="0"/>
          </a:p>
          <a:p>
            <a:r>
              <a:rPr lang="pl-PL" sz="3200" dirty="0"/>
              <a:t>metody </a:t>
            </a:r>
            <a:r>
              <a:rPr lang="pl-PL" sz="3200" dirty="0" smtClean="0"/>
              <a:t>praktyczne.</a:t>
            </a:r>
            <a:endParaRPr lang="pl-PL" sz="3200" dirty="0"/>
          </a:p>
        </p:txBody>
      </p:sp>
    </p:spTree>
    <p:extLst>
      <p:ext uri="{BB962C8B-B14F-4D97-AF65-F5344CB8AC3E}">
        <p14:creationId xmlns="" xmlns:p14="http://schemas.microsoft.com/office/powerpoint/2010/main" val="201106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3DE32FB-B591-42E5-A80E-AADDA82AD08D}"/>
              </a:ext>
            </a:extLst>
          </p:cNvPr>
          <p:cNvSpPr>
            <a:spLocks noGrp="1"/>
          </p:cNvSpPr>
          <p:nvPr>
            <p:ph type="title"/>
          </p:nvPr>
        </p:nvSpPr>
        <p:spPr>
          <a:xfrm>
            <a:off x="251520" y="836712"/>
            <a:ext cx="9144000" cy="312035"/>
          </a:xfrm>
        </p:spPr>
        <p:txBody>
          <a:bodyPr/>
          <a:lstStyle/>
          <a:p>
            <a:r>
              <a:rPr lang="pl-PL" dirty="0"/>
              <a:t>Klasyfikacja metod aktywizujących według Jadwigi Krzyżewskiej</a:t>
            </a:r>
          </a:p>
        </p:txBody>
      </p:sp>
      <p:sp>
        <p:nvSpPr>
          <p:cNvPr id="3" name="Symbol zastępczy zawartości 2">
            <a:extLst>
              <a:ext uri="{FF2B5EF4-FFF2-40B4-BE49-F238E27FC236}">
                <a16:creationId xmlns="" xmlns:a16="http://schemas.microsoft.com/office/drawing/2014/main" id="{2FC6C9FE-87CD-4986-8368-3E50E9AF58BE}"/>
              </a:ext>
            </a:extLst>
          </p:cNvPr>
          <p:cNvSpPr>
            <a:spLocks noGrp="1"/>
          </p:cNvSpPr>
          <p:nvPr>
            <p:ph idx="1"/>
          </p:nvPr>
        </p:nvSpPr>
        <p:spPr>
          <a:xfrm>
            <a:off x="475455" y="1124744"/>
            <a:ext cx="8229600" cy="3648405"/>
          </a:xfrm>
        </p:spPr>
        <p:txBody>
          <a:bodyPr/>
          <a:lstStyle/>
          <a:p>
            <a:r>
              <a:rPr lang="pl-PL" sz="2000" dirty="0"/>
              <a:t>metody </a:t>
            </a:r>
            <a:r>
              <a:rPr lang="pl-PL" sz="2000" dirty="0" smtClean="0"/>
              <a:t>integracyjne; </a:t>
            </a:r>
            <a:endParaRPr lang="pl-PL" sz="2000" dirty="0"/>
          </a:p>
          <a:p>
            <a:r>
              <a:rPr lang="pl-PL" sz="2000" dirty="0"/>
              <a:t> metody </a:t>
            </a:r>
            <a:r>
              <a:rPr lang="pl-PL" sz="2000" dirty="0" smtClean="0"/>
              <a:t>definiowania;</a:t>
            </a:r>
            <a:endParaRPr lang="pl-PL" sz="2000" dirty="0"/>
          </a:p>
          <a:p>
            <a:r>
              <a:rPr lang="pl-PL" sz="2000" dirty="0"/>
              <a:t> metody </a:t>
            </a:r>
            <a:r>
              <a:rPr lang="pl-PL" sz="2000" dirty="0" smtClean="0"/>
              <a:t>hierarchizacji;</a:t>
            </a:r>
            <a:endParaRPr lang="pl-PL" sz="2000" dirty="0"/>
          </a:p>
          <a:p>
            <a:r>
              <a:rPr lang="pl-PL" sz="2000" dirty="0"/>
              <a:t>metody twórczego rozwiązywania </a:t>
            </a:r>
            <a:r>
              <a:rPr lang="pl-PL" sz="2000" dirty="0" smtClean="0"/>
              <a:t>problemów;</a:t>
            </a:r>
            <a:endParaRPr lang="pl-PL" sz="2000" dirty="0"/>
          </a:p>
          <a:p>
            <a:r>
              <a:rPr lang="pl-PL" sz="2000" dirty="0"/>
              <a:t>metody pracy we </a:t>
            </a:r>
            <a:r>
              <a:rPr lang="pl-PL" sz="2000" dirty="0" smtClean="0"/>
              <a:t>współpracy;</a:t>
            </a:r>
            <a:endParaRPr lang="pl-PL" sz="2000" dirty="0"/>
          </a:p>
          <a:p>
            <a:r>
              <a:rPr lang="pl-PL" sz="2000" dirty="0"/>
              <a:t>metody </a:t>
            </a:r>
            <a:r>
              <a:rPr lang="pl-PL" sz="2000" dirty="0" smtClean="0"/>
              <a:t>diagnostyczne;</a:t>
            </a:r>
            <a:endParaRPr lang="pl-PL" sz="2000" dirty="0"/>
          </a:p>
          <a:p>
            <a:r>
              <a:rPr lang="pl-PL" sz="2000" dirty="0"/>
              <a:t>metody </a:t>
            </a:r>
            <a:r>
              <a:rPr lang="pl-PL" sz="2000" dirty="0" smtClean="0"/>
              <a:t>dyskusyjne;</a:t>
            </a:r>
            <a:endParaRPr lang="pl-PL" sz="2000" dirty="0"/>
          </a:p>
          <a:p>
            <a:r>
              <a:rPr lang="pl-PL" sz="2000" dirty="0"/>
              <a:t>metody rozwijające twórcze </a:t>
            </a:r>
            <a:r>
              <a:rPr lang="pl-PL" sz="2000" dirty="0" smtClean="0"/>
              <a:t>myślenie;</a:t>
            </a:r>
            <a:endParaRPr lang="pl-PL" sz="2000" dirty="0"/>
          </a:p>
          <a:p>
            <a:r>
              <a:rPr lang="pl-PL" sz="2000" dirty="0"/>
              <a:t>metody grupowego podejmowania </a:t>
            </a:r>
            <a:r>
              <a:rPr lang="pl-PL" sz="2000" dirty="0" smtClean="0"/>
              <a:t>decyzji;</a:t>
            </a:r>
            <a:endParaRPr lang="pl-PL" sz="2000" dirty="0"/>
          </a:p>
          <a:p>
            <a:r>
              <a:rPr lang="pl-PL" sz="2000" dirty="0"/>
              <a:t>metody i techniki </a:t>
            </a:r>
            <a:r>
              <a:rPr lang="pl-PL" sz="2000" dirty="0" smtClean="0"/>
              <a:t>planowania;</a:t>
            </a:r>
            <a:endParaRPr lang="pl-PL" sz="2000" dirty="0"/>
          </a:p>
          <a:p>
            <a:r>
              <a:rPr lang="pl-PL" sz="2000" dirty="0"/>
              <a:t>gry </a:t>
            </a:r>
            <a:r>
              <a:rPr lang="pl-PL" sz="2000" dirty="0" smtClean="0"/>
              <a:t>dydaktyczne;</a:t>
            </a:r>
            <a:endParaRPr lang="pl-PL" sz="2000" dirty="0"/>
          </a:p>
          <a:p>
            <a:r>
              <a:rPr lang="pl-PL" sz="2000" dirty="0"/>
              <a:t>metody </a:t>
            </a:r>
            <a:r>
              <a:rPr lang="pl-PL" sz="2000" dirty="0" smtClean="0"/>
              <a:t>ewaluacyjne.</a:t>
            </a:r>
            <a:endParaRPr lang="pl-PL" sz="2000" dirty="0"/>
          </a:p>
        </p:txBody>
      </p:sp>
    </p:spTree>
    <p:extLst>
      <p:ext uri="{BB962C8B-B14F-4D97-AF65-F5344CB8AC3E}">
        <p14:creationId xmlns="" xmlns:p14="http://schemas.microsoft.com/office/powerpoint/2010/main" val="27409587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2386</Words>
  <Application>Microsoft Office PowerPoint</Application>
  <PresentationFormat>Pokaz na ekranie (4:3)</PresentationFormat>
  <Paragraphs>277</Paragraphs>
  <Slides>50</Slides>
  <Notes>0</Notes>
  <HiddenSlides>0</HiddenSlides>
  <MMClips>0</MMClips>
  <ScaleCrop>false</ScaleCrop>
  <HeadingPairs>
    <vt:vector size="4" baseType="variant">
      <vt:variant>
        <vt:lpstr>Motyw</vt:lpstr>
      </vt:variant>
      <vt:variant>
        <vt:i4>1</vt:i4>
      </vt:variant>
      <vt:variant>
        <vt:lpstr>Tytuły slajdów</vt:lpstr>
      </vt:variant>
      <vt:variant>
        <vt:i4>50</vt:i4>
      </vt:variant>
    </vt:vector>
  </HeadingPairs>
  <TitlesOfParts>
    <vt:vector size="51" baseType="lpstr">
      <vt:lpstr>Motyw pakietu Office</vt:lpstr>
      <vt:lpstr>Moduł VI Metody pracy nauczyciela służące rozwijaniu kompetencji matematyczno- przyrodniczych na I etapie edukacyjnym </vt:lpstr>
      <vt:lpstr>Cele (Uczestnik szkolenia):</vt:lpstr>
      <vt:lpstr>Struktura spotkania Moduł VI</vt:lpstr>
      <vt:lpstr>Struktura spotkania Moduł VI</vt:lpstr>
      <vt:lpstr>Struktura spotkania Moduł VI</vt:lpstr>
      <vt:lpstr>„Nie zmuszaj dzieci do aktywności, lecz wyzwalaj ich aktywność. Nie każ myśleć, lecz twórz warunki do myślenia. Nie żądaj, lecz przekonuj. Pozwól dziecku pytać  i powoli rozwijaj jego umysł tak, aby samo chciało wiedzieć…”   Janusz Korczak</vt:lpstr>
      <vt:lpstr>Klasyfikacja metod według Wincentego Okonia</vt:lpstr>
      <vt:lpstr>Zmodyfikowany podział metod nauczania wg Franciszka Szloska</vt:lpstr>
      <vt:lpstr>Klasyfikacja metod aktywizujących według Jadwigi Krzyżewskiej</vt:lpstr>
      <vt:lpstr>Organizacja doświadczeń w klasach I-III</vt:lpstr>
      <vt:lpstr>Etap I Nauczyciel przygotowuje doświadczenie</vt:lpstr>
      <vt:lpstr>Etap II  Nauczyciel przeprowadza doświadczenie w klasie</vt:lpstr>
      <vt:lpstr>Etapy doświadczenia:</vt:lpstr>
      <vt:lpstr>Ważnym elementem jest zadawanie uczniom pytań otwartych np.:</vt:lpstr>
      <vt:lpstr>Czynności nauczyciela umożliwiające sprawne przeprowadzenie doświadczenia:</vt:lpstr>
      <vt:lpstr>Praca w grupach</vt:lpstr>
      <vt:lpstr>Metody graficznego zapisu</vt:lpstr>
      <vt:lpstr>Mapa mentalna</vt:lpstr>
      <vt:lpstr>Tony Buzan udziela następujących rad tworzenia map myśli: </vt:lpstr>
      <vt:lpstr>Mapy Myśli</vt:lpstr>
      <vt:lpstr>Slajd 21</vt:lpstr>
      <vt:lpstr>Metody ekspresji i impresji </vt:lpstr>
      <vt:lpstr>Gry i zabawy </vt:lpstr>
      <vt:lpstr>Ćwiczenie „W lesie” - fabuła z kubka </vt:lpstr>
      <vt:lpstr>Metoda projektu</vt:lpstr>
      <vt:lpstr>Co odróżnia metodę projektów od tradycyjnych zajęć zaplanowanych  i prowadzonych przez nauczyciela?</vt:lpstr>
      <vt:lpstr>Co odróżnia metodę projektów od tradycyjnych zajęć zaplanowanych  i prowadzonych przez nauczyciela?</vt:lpstr>
      <vt:lpstr>Co odróżnia metodę projektów od tradycyjnych zajęć zaplanowanych  i prowadzonych przez nauczyciela?</vt:lpstr>
      <vt:lpstr>Slajd 29</vt:lpstr>
      <vt:lpstr>Slajd 30</vt:lpstr>
      <vt:lpstr>Etapy realizacji metody projektów</vt:lpstr>
      <vt:lpstr>Dziecko podczas działań związanych  z realizacją projektu:  </vt:lpstr>
      <vt:lpstr> Wskazówki dla nauczyciela  </vt:lpstr>
      <vt:lpstr>Projekt jest skuteczny, jeśli dzieci: </vt:lpstr>
      <vt:lpstr>Wykres Gantta</vt:lpstr>
      <vt:lpstr>Metody synektyczne służące do twórczego rozwiązywania problemów</vt:lpstr>
      <vt:lpstr>Co sprzyja twórczemu rozwiązywaniu problemów?</vt:lpstr>
      <vt:lpstr>Slajd 38</vt:lpstr>
      <vt:lpstr>Slajd 39</vt:lpstr>
      <vt:lpstr>Myślenie twórcze może obejmować między innymi:</vt:lpstr>
      <vt:lpstr>Wyobrażanie sobie obrazów geometrycznych</vt:lpstr>
      <vt:lpstr>Odkrywanie powiązań i zależności między matematyką a otaczającą rzeczywistością, na przykład: </vt:lpstr>
      <vt:lpstr>Formułowanie zadań, pytań, wątpliwości </vt:lpstr>
      <vt:lpstr>Zasady </vt:lpstr>
      <vt:lpstr>Treści, metody i formy pracy </vt:lpstr>
      <vt:lpstr>Metody ewaluacyjne</vt:lpstr>
      <vt:lpstr>GRAFFITI</vt:lpstr>
      <vt:lpstr>Kosz i walizeczka</vt:lpstr>
      <vt:lpstr>Metoda Smily </vt:lpstr>
      <vt:lpstr>Tarcza strzelecka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Romek</dc:creator>
  <cp:lastModifiedBy>MGasik</cp:lastModifiedBy>
  <cp:revision>49</cp:revision>
  <dcterms:created xsi:type="dcterms:W3CDTF">2018-05-05T08:26:16Z</dcterms:created>
  <dcterms:modified xsi:type="dcterms:W3CDTF">2019-03-15T10:43:24Z</dcterms:modified>
</cp:coreProperties>
</file>