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420" r:id="rId3"/>
    <p:sldId id="439" r:id="rId4"/>
    <p:sldId id="257" r:id="rId5"/>
    <p:sldId id="258" r:id="rId6"/>
    <p:sldId id="259" r:id="rId7"/>
    <p:sldId id="260" r:id="rId8"/>
    <p:sldId id="261" r:id="rId9"/>
    <p:sldId id="421" r:id="rId10"/>
    <p:sldId id="422" r:id="rId11"/>
    <p:sldId id="423" r:id="rId12"/>
    <p:sldId id="424" r:id="rId13"/>
    <p:sldId id="416" r:id="rId14"/>
    <p:sldId id="436" r:id="rId15"/>
    <p:sldId id="401" r:id="rId16"/>
    <p:sldId id="306" r:id="rId17"/>
    <p:sldId id="266" r:id="rId18"/>
    <p:sldId id="342" r:id="rId19"/>
    <p:sldId id="262" r:id="rId20"/>
    <p:sldId id="265" r:id="rId21"/>
    <p:sldId id="263" r:id="rId22"/>
    <p:sldId id="267" r:id="rId23"/>
    <p:sldId id="269" r:id="rId24"/>
    <p:sldId id="270" r:id="rId25"/>
    <p:sldId id="271" r:id="rId26"/>
    <p:sldId id="268" r:id="rId27"/>
    <p:sldId id="396" r:id="rId28"/>
    <p:sldId id="400" r:id="rId29"/>
    <p:sldId id="272" r:id="rId30"/>
    <p:sldId id="275" r:id="rId31"/>
    <p:sldId id="402" r:id="rId32"/>
    <p:sldId id="273" r:id="rId33"/>
    <p:sldId id="274" r:id="rId34"/>
    <p:sldId id="404" r:id="rId35"/>
    <p:sldId id="276" r:id="rId36"/>
    <p:sldId id="403" r:id="rId37"/>
    <p:sldId id="386" r:id="rId38"/>
    <p:sldId id="264" r:id="rId39"/>
    <p:sldId id="307" r:id="rId40"/>
    <p:sldId id="407" r:id="rId41"/>
    <p:sldId id="408" r:id="rId42"/>
    <p:sldId id="409" r:id="rId43"/>
    <p:sldId id="410" r:id="rId44"/>
    <p:sldId id="411" r:id="rId45"/>
    <p:sldId id="405" r:id="rId46"/>
    <p:sldId id="343" r:id="rId47"/>
    <p:sldId id="344" r:id="rId48"/>
    <p:sldId id="350" r:id="rId49"/>
    <p:sldId id="349" r:id="rId50"/>
    <p:sldId id="351" r:id="rId51"/>
    <p:sldId id="363" r:id="rId52"/>
    <p:sldId id="362" r:id="rId53"/>
    <p:sldId id="365" r:id="rId54"/>
    <p:sldId id="367" r:id="rId55"/>
    <p:sldId id="406" r:id="rId56"/>
    <p:sldId id="300" r:id="rId57"/>
    <p:sldId id="371" r:id="rId58"/>
    <p:sldId id="412" r:id="rId59"/>
    <p:sldId id="413" r:id="rId60"/>
    <p:sldId id="414" r:id="rId61"/>
    <p:sldId id="415" r:id="rId62"/>
    <p:sldId id="427" r:id="rId63"/>
    <p:sldId id="428" r:id="rId64"/>
    <p:sldId id="317" r:id="rId65"/>
    <p:sldId id="429" r:id="rId66"/>
    <p:sldId id="430" r:id="rId67"/>
    <p:sldId id="419" r:id="rId68"/>
    <p:sldId id="431" r:id="rId69"/>
    <p:sldId id="432" r:id="rId70"/>
    <p:sldId id="425" r:id="rId71"/>
    <p:sldId id="437" r:id="rId72"/>
    <p:sldId id="434" r:id="rId73"/>
    <p:sldId id="418" r:id="rId74"/>
    <p:sldId id="433" r:id="rId75"/>
    <p:sldId id="417" r:id="rId76"/>
    <p:sldId id="438" r:id="rId77"/>
    <p:sldId id="426" r:id="rId7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83F8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60" autoAdjust="0"/>
  </p:normalViewPr>
  <p:slideViewPr>
    <p:cSldViewPr>
      <p:cViewPr varScale="1">
        <p:scale>
          <a:sx n="65" d="100"/>
          <a:sy n="65" d="100"/>
        </p:scale>
        <p:origin x="-1452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71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399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FCEF3A-F6BB-4FC5-A69A-B036E8C2319A}" type="datetimeFigureOut">
              <a:rPr lang="pl-PL" smtClean="0"/>
              <a:pPr/>
              <a:t>2019-03-19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97641-B0C6-4428-AD07-D32F546DA6FE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31842758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197641-B0C6-4428-AD07-D32F546DA6FE}" type="slidenum">
              <a:rPr lang="pl-PL" smtClean="0"/>
              <a:pPr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xmlns="" val="9339513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685800" y="2971800"/>
            <a:ext cx="7772400" cy="1035549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83568" y="4293096"/>
            <a:ext cx="7776864" cy="6229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pic>
        <p:nvPicPr>
          <p:cNvPr id="8" name="Obraz 7" descr="Logo Markpiw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843808" y="692696"/>
            <a:ext cx="3388760" cy="1152128"/>
          </a:xfrm>
          <a:prstGeom prst="rect">
            <a:avLst/>
          </a:prstGeom>
        </p:spPr>
      </p:pic>
      <p:sp>
        <p:nvSpPr>
          <p:cNvPr id="9" name="Prostokąt 8"/>
          <p:cNvSpPr/>
          <p:nvPr userDrawn="1"/>
        </p:nvSpPr>
        <p:spPr>
          <a:xfrm>
            <a:off x="0" y="5661248"/>
            <a:ext cx="9144000" cy="288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cxnSp>
        <p:nvCxnSpPr>
          <p:cNvPr id="11" name="Łącznik prosty 10"/>
          <p:cNvCxnSpPr/>
          <p:nvPr userDrawn="1"/>
        </p:nvCxnSpPr>
        <p:spPr>
          <a:xfrm>
            <a:off x="2627784" y="2492896"/>
            <a:ext cx="3816424" cy="0"/>
          </a:xfrm>
          <a:prstGeom prst="line">
            <a:avLst/>
          </a:prstGeom>
          <a:ln w="12700">
            <a:solidFill>
              <a:srgbClr val="083F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anchor="b" anchorCtr="0">
            <a:no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110331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92862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dirty="0"/>
              <a:pPr/>
              <a:t>3/19/2019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15422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pl-PL" dirty="0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796820"/>
            <a:ext cx="8229600" cy="364840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</a:p>
        </p:txBody>
      </p:sp>
      <p:cxnSp>
        <p:nvCxnSpPr>
          <p:cNvPr id="26" name="Łącznik prosty 25"/>
          <p:cNvCxnSpPr/>
          <p:nvPr userDrawn="1"/>
        </p:nvCxnSpPr>
        <p:spPr>
          <a:xfrm>
            <a:off x="395536" y="5649550"/>
            <a:ext cx="8280920" cy="0"/>
          </a:xfrm>
          <a:prstGeom prst="line">
            <a:avLst/>
          </a:prstGeom>
          <a:ln>
            <a:solidFill>
              <a:srgbClr val="083F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 descr="C:\Users\EwaL\AppData\Local\Temp\Rar$DIa0.533\FE_POWER_poziom_pl-1_rgb.jpg"/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97648"/>
            <a:ext cx="7849282" cy="100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  <p:sldLayoutId id="2147483656" r:id="rId6"/>
    <p:sldLayoutId id="2147483657" r:id="rId7"/>
  </p:sldLayoutIdLst>
  <p:txStyles>
    <p:titleStyle>
      <a:lvl1pPr algn="l" defTabSz="914400" rtl="0" eaLnBrk="1" latinLnBrk="0" hangingPunct="1">
        <a:spcBef>
          <a:spcPct val="0"/>
        </a:spcBef>
        <a:buNone/>
        <a:defRPr sz="3600" b="1" kern="1200">
          <a:solidFill>
            <a:srgbClr val="083F8A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printoteka.pl/" TargetMode="Externa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courser.pl/structur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elementarz.org/materialy-do-pobrania/multibooki/" TargetMode="Externa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matematycznawyspa.pl/" TargetMode="Externa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matzoo.pl/" TargetMode="Externa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szaloneliczby.pl/" TargetMode="Externa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naukaizabawa.squla.pl/" TargetMode="Externa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ngramgames.co.uk/tangramgameA/index.htm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curriculumbits.com/prodimages/details/maths/mat0005.html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dzieci.erys.pl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learningapps.org/" TargetMode="Externa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klikankowo.jimdo.com/tablica-interaktywna/" TargetMode="External"/><Relationship Id="rId7" Type="http://schemas.openxmlformats.org/officeDocument/2006/relationships/hyperlink" Target="http://edukacjawczesnoszkolna1.blogspot.com/p/matematyka-online.html?m=1" TargetMode="External"/><Relationship Id="rId2" Type="http://schemas.openxmlformats.org/officeDocument/2006/relationships/hyperlink" Target="http://www.zamiastkserowki.edu.pl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logofigle.pl/zasoby/matematyka/gry-matematyczne" TargetMode="External"/><Relationship Id="rId5" Type="http://schemas.openxmlformats.org/officeDocument/2006/relationships/hyperlink" Target="http://www.kostkinamatmie.edu.pl/" TargetMode="External"/><Relationship Id="rId4" Type="http://schemas.openxmlformats.org/officeDocument/2006/relationships/hyperlink" Target="http://klasoteka.pl/category/dla-dzieci/matematyka/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scenariuszelekcji.edu.pl/scenariusze/dla-klas-i-iii/edukacja-matematyczna" TargetMode="Externa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projekt-piktografia.pl/" TargetMode="Externa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://scholaris.pl/resources/zasoby/eid/POCZ/sid/MAT2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edu-sense.com/pl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kahoot.com/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quizlet.com/pl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owtoon.com/home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ystorybook.com/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oryjumper.com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agxedo.com/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hyperlink" Target="http://www.tagxedo.com/" TargetMode="External"/><Relationship Id="rId7" Type="http://schemas.openxmlformats.org/officeDocument/2006/relationships/image" Target="../media/image32.jpeg"/><Relationship Id="rId2" Type="http://schemas.openxmlformats.org/officeDocument/2006/relationships/hyperlink" Target="http://www.wordle.net/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agul.com/" TargetMode="External"/><Relationship Id="rId11" Type="http://schemas.openxmlformats.org/officeDocument/2006/relationships/hyperlink" Target="https://wordart.com/create" TargetMode="External"/><Relationship Id="rId5" Type="http://schemas.openxmlformats.org/officeDocument/2006/relationships/hyperlink" Target="http://worditout.com/" TargetMode="External"/><Relationship Id="rId10" Type="http://schemas.openxmlformats.org/officeDocument/2006/relationships/image" Target="../media/image35.png"/><Relationship Id="rId4" Type="http://schemas.openxmlformats.org/officeDocument/2006/relationships/hyperlink" Target="http://tagcrowd.com/" TargetMode="External"/><Relationship Id="rId9" Type="http://schemas.openxmlformats.org/officeDocument/2006/relationships/image" Target="../media/image3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mindmapfree.com/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pl.pinterest.com/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jimdo.com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http://nowoczesnenauczanie.edu.pl/generator.html" TargetMode="Externa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0" y="5013176"/>
            <a:ext cx="9036496" cy="1035549"/>
          </a:xfrm>
        </p:spPr>
        <p:txBody>
          <a:bodyPr/>
          <a:lstStyle/>
          <a:p>
            <a:r>
              <a:rPr lang="pl-PL" dirty="0" smtClean="0"/>
              <a:t>Moduł VII</a:t>
            </a:r>
            <a:br>
              <a:rPr lang="pl-PL" dirty="0" smtClean="0"/>
            </a:br>
            <a:r>
              <a:rPr lang="pl-PL" dirty="0" smtClean="0"/>
              <a:t>Środki </a:t>
            </a:r>
            <a:r>
              <a:rPr lang="pl-PL" dirty="0"/>
              <a:t>dydaktyczne służące rozwijaniu kompetencji matematyczno-przyrodniczych </a:t>
            </a:r>
            <a:br>
              <a:rPr lang="pl-PL" dirty="0"/>
            </a:br>
            <a:r>
              <a:rPr lang="pl-PL" dirty="0"/>
              <a:t>na I etapie edukacyjnym </a:t>
            </a:r>
            <a:br>
              <a:rPr lang="pl-PL" dirty="0"/>
            </a:br>
            <a:r>
              <a:rPr lang="pl-PL" dirty="0"/>
              <a:t> </a:t>
            </a:r>
            <a:br>
              <a:rPr lang="pl-PL" dirty="0"/>
            </a:br>
            <a:endParaRPr lang="pl-PL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BA00460-C42C-44C0-B319-E18E243FA4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648072"/>
          </a:xfrm>
        </p:spPr>
        <p:txBody>
          <a:bodyPr/>
          <a:lstStyle/>
          <a:p>
            <a:r>
              <a:rPr lang="pl-PL" sz="4400" dirty="0"/>
              <a:t> </a:t>
            </a:r>
            <a:r>
              <a:rPr lang="pl-PL" dirty="0"/>
              <a:t>Debata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0004C2E-07AE-490D-B3D4-95F6CDEDA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3648405"/>
          </a:xfrm>
        </p:spPr>
        <p:txBody>
          <a:bodyPr/>
          <a:lstStyle/>
          <a:p>
            <a:pPr marL="0" indent="0">
              <a:buNone/>
            </a:pP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Czy karty pracy są potrzebne w nauczaniu kompetencji </a:t>
            </a:r>
            <a:r>
              <a:rPr lang="pl-PL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matematyczno-przyrodniczych</a:t>
            </a:r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xmlns="" val="263770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825E24F-A9FF-4271-860E-6BD86BE16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548680"/>
            <a:ext cx="9036496" cy="1143000"/>
          </a:xfrm>
        </p:spPr>
        <p:txBody>
          <a:bodyPr/>
          <a:lstStyle/>
          <a:p>
            <a:r>
              <a:rPr lang="pl-PL" dirty="0"/>
              <a:t>Sposoby doboru środków dydaktycznych do: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183D361-F99E-4B0F-8047-2687C957D9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3200" dirty="0"/>
              <a:t>sytuacji dydaktycznej; </a:t>
            </a:r>
          </a:p>
          <a:p>
            <a:r>
              <a:rPr lang="pl-PL" sz="3200" dirty="0"/>
              <a:t>stopnia rozwojowego uczniów; </a:t>
            </a:r>
          </a:p>
          <a:p>
            <a:r>
              <a:rPr lang="pl-PL" sz="3200" dirty="0"/>
              <a:t>kategorii oczekiwanych wyników uczenia się; </a:t>
            </a:r>
          </a:p>
          <a:p>
            <a:r>
              <a:rPr lang="pl-PL" sz="3200" dirty="0"/>
              <a:t>możliwości i warunków. </a:t>
            </a:r>
          </a:p>
        </p:txBody>
      </p:sp>
    </p:spTree>
    <p:extLst>
      <p:ext uri="{BB962C8B-B14F-4D97-AF65-F5344CB8AC3E}">
        <p14:creationId xmlns:p14="http://schemas.microsoft.com/office/powerpoint/2010/main" xmlns="" val="1905991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97D2662-A01F-4583-B1EE-5B6133613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692696"/>
            <a:ext cx="8229600" cy="2400267"/>
          </a:xfrm>
        </p:spPr>
        <p:txBody>
          <a:bodyPr/>
          <a:lstStyle/>
          <a:p>
            <a:r>
              <a:rPr lang="pl-PL" dirty="0"/>
              <a:t>Kryteria pozwalające ocenić adekwatność i skuteczność wykorzystania środków dydaktycznych w określonych kontekstach edukacyjnych: 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B18B382-48BA-4E47-A9E4-477250EE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466" y="2756927"/>
            <a:ext cx="8229600" cy="3648405"/>
          </a:xfrm>
        </p:spPr>
        <p:txBody>
          <a:bodyPr/>
          <a:lstStyle/>
          <a:p>
            <a:r>
              <a:rPr lang="pl-PL" dirty="0"/>
              <a:t>cel zastosowania; </a:t>
            </a:r>
          </a:p>
          <a:p>
            <a:r>
              <a:rPr lang="pl-PL" dirty="0"/>
              <a:t>dostosowanie do możliwości intelektualnych (motorycznych) dzieci; </a:t>
            </a:r>
          </a:p>
          <a:p>
            <a:r>
              <a:rPr lang="pl-PL" dirty="0"/>
              <a:t>funkcja dydaktyczno-wychowawcza.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586634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5536" y="476672"/>
            <a:ext cx="8229600" cy="4533136"/>
          </a:xfrm>
        </p:spPr>
        <p:txBody>
          <a:bodyPr/>
          <a:lstStyle/>
          <a:p>
            <a:pPr algn="ctr">
              <a:buNone/>
            </a:pPr>
            <a:r>
              <a:rPr lang="pl-PL" sz="3600" b="1" dirty="0">
                <a:solidFill>
                  <a:srgbClr val="083F8A"/>
                </a:solidFill>
                <a:latin typeface="+mj-lt"/>
              </a:rPr>
              <a:t>METAPLAN</a:t>
            </a:r>
          </a:p>
          <a:p>
            <a:pPr algn="ctr">
              <a:buNone/>
            </a:pPr>
            <a:r>
              <a:rPr lang="pl-PL" sz="2400" b="1" dirty="0">
                <a:solidFill>
                  <a:schemeClr val="tx2"/>
                </a:solidFill>
                <a:latin typeface="+mj-lt"/>
              </a:rPr>
              <a:t>PROBLEM</a:t>
            </a:r>
            <a:r>
              <a:rPr lang="pl-PL" sz="2000" b="1" dirty="0">
                <a:solidFill>
                  <a:schemeClr val="tx2"/>
                </a:solidFill>
              </a:rPr>
              <a:t>						</a:t>
            </a:r>
          </a:p>
          <a:p>
            <a:pPr algn="just">
              <a:buNone/>
            </a:pPr>
            <a:endParaRPr lang="pl-PL" dirty="0"/>
          </a:p>
        </p:txBody>
      </p:sp>
      <p:graphicFrame>
        <p:nvGraphicFramePr>
          <p:cNvPr id="14" name="Tabe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4111754"/>
              </p:ext>
            </p:extLst>
          </p:nvPr>
        </p:nvGraphicFramePr>
        <p:xfrm>
          <a:off x="1403648" y="1772816"/>
          <a:ext cx="6144344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217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7217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12168">
                <a:tc>
                  <a:txBody>
                    <a:bodyPr/>
                    <a:lstStyle/>
                    <a:p>
                      <a:pPr algn="ctr"/>
                      <a:r>
                        <a:rPr lang="pl-PL" baseline="0" dirty="0">
                          <a:solidFill>
                            <a:schemeClr val="tx1"/>
                          </a:solidFill>
                        </a:rPr>
                        <a:t> JAK  JEST ?</a:t>
                      </a:r>
                      <a:endParaRPr lang="pl-PL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JAK  POWINNO  BYĆ ?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12168"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DLACZEGO NIE JEST TAK JAK POWINNO BYĆ?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>
                          <a:solidFill>
                            <a:schemeClr val="tx1"/>
                          </a:solidFill>
                        </a:rPr>
                        <a:t>WNIOSKI</a:t>
                      </a:r>
                    </a:p>
                  </a:txBody>
                  <a:tcPr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498E85-A2F4-4F7A-9431-827D56CE0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528059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https://www.printoteka.pl/</a:t>
            </a:r>
            <a:r>
              <a:rPr lang="pl-PL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C30C0B0-0115-48FD-9467-A6A4672029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2224" t="4200" r="3727" b="9001"/>
          <a:stretch/>
        </p:blipFill>
        <p:spPr>
          <a:xfrm>
            <a:off x="323528" y="980728"/>
            <a:ext cx="836327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50848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ABE947B3-3195-4E56-9506-17F5F846B7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140968"/>
            <a:ext cx="8795928" cy="1143000"/>
          </a:xfrm>
        </p:spPr>
        <p:txBody>
          <a:bodyPr/>
          <a:lstStyle/>
          <a:p>
            <a:r>
              <a:rPr lang="pl-PL" b="0" i="1" dirty="0">
                <a:cs typeface="Arial" pitchFamily="34" charset="0"/>
              </a:rPr>
              <a:t>Dzisiejsi uczniowie już dawno nie są ludźmi, </a:t>
            </a:r>
            <a:br>
              <a:rPr lang="pl-PL" b="0" i="1" dirty="0">
                <a:cs typeface="Arial" pitchFamily="34" charset="0"/>
              </a:rPr>
            </a:br>
            <a:r>
              <a:rPr lang="pl-PL" b="0" i="1" dirty="0">
                <a:cs typeface="Arial" pitchFamily="34" charset="0"/>
              </a:rPr>
              <a:t>dla których system edukacji był zaprojektowany.</a:t>
            </a:r>
            <a:r>
              <a:rPr lang="pl-PL" b="0" dirty="0">
                <a:cs typeface="Arial" pitchFamily="34" charset="0"/>
              </a:rPr>
              <a:t/>
            </a:r>
            <a:br>
              <a:rPr lang="pl-PL" b="0" dirty="0">
                <a:cs typeface="Arial" pitchFamily="34" charset="0"/>
              </a:rPr>
            </a:br>
            <a:r>
              <a:rPr lang="pl-PL" sz="4400" dirty="0">
                <a:solidFill>
                  <a:schemeClr val="tx1"/>
                </a:solidFill>
                <a:latin typeface="Impact" panose="020B0806030902050204" pitchFamily="34" charset="0"/>
                <a:cs typeface="Arial" pitchFamily="34" charset="0"/>
              </a:rPr>
              <a:t/>
            </a:r>
            <a:br>
              <a:rPr lang="pl-PL" sz="4400" dirty="0">
                <a:solidFill>
                  <a:schemeClr val="tx1"/>
                </a:solidFill>
                <a:latin typeface="Impact" panose="020B0806030902050204" pitchFamily="34" charset="0"/>
                <a:cs typeface="Arial" pitchFamily="34" charset="0"/>
              </a:rPr>
            </a:br>
            <a:r>
              <a:rPr lang="pl-PL" b="0" dirty="0">
                <a:latin typeface="+mn-lt"/>
                <a:cs typeface="Arial" pitchFamily="34" charset="0"/>
              </a:rPr>
              <a:t>M. </a:t>
            </a:r>
            <a:r>
              <a:rPr lang="pl-PL" b="0" dirty="0" err="1">
                <a:latin typeface="+mn-lt"/>
                <a:cs typeface="Arial" pitchFamily="34" charset="0"/>
              </a:rPr>
              <a:t>Prensky</a:t>
            </a:r>
            <a:endParaRPr lang="pl-PL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2233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/>
          </p:nvPr>
        </p:nvSpPr>
        <p:spPr>
          <a:xfrm>
            <a:off x="755576" y="404664"/>
            <a:ext cx="3174499" cy="858322"/>
          </a:xfrm>
        </p:spPr>
        <p:txBody>
          <a:bodyPr>
            <a:noAutofit/>
          </a:bodyPr>
          <a:lstStyle/>
          <a:p>
            <a:r>
              <a:rPr lang="pl-PL" dirty="0"/>
              <a:t>Komputer</a:t>
            </a:r>
          </a:p>
        </p:txBody>
      </p:sp>
      <p:sp>
        <p:nvSpPr>
          <p:cNvPr id="4" name="Prostokąt zaokrąglony 3"/>
          <p:cNvSpPr/>
          <p:nvPr/>
        </p:nvSpPr>
        <p:spPr>
          <a:xfrm>
            <a:off x="1412649" y="1852483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uczy</a:t>
            </a:r>
          </a:p>
        </p:txBody>
      </p:sp>
      <p:sp>
        <p:nvSpPr>
          <p:cNvPr id="5" name="Prostokąt zaokrąglony 4"/>
          <p:cNvSpPr/>
          <p:nvPr/>
        </p:nvSpPr>
        <p:spPr>
          <a:xfrm>
            <a:off x="3526984" y="1869131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bawi</a:t>
            </a:r>
          </a:p>
        </p:txBody>
      </p:sp>
      <p:sp>
        <p:nvSpPr>
          <p:cNvPr id="6" name="Prostokąt zaokrąglony 5"/>
          <p:cNvSpPr/>
          <p:nvPr/>
        </p:nvSpPr>
        <p:spPr>
          <a:xfrm>
            <a:off x="1412649" y="2725560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wspiera</a:t>
            </a:r>
          </a:p>
        </p:txBody>
      </p:sp>
      <p:sp>
        <p:nvSpPr>
          <p:cNvPr id="7" name="Prostokąt zaokrąglony 6"/>
          <p:cNvSpPr/>
          <p:nvPr/>
        </p:nvSpPr>
        <p:spPr>
          <a:xfrm>
            <a:off x="5689924" y="1852483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monitoruje</a:t>
            </a:r>
          </a:p>
        </p:txBody>
      </p:sp>
      <p:sp>
        <p:nvSpPr>
          <p:cNvPr id="8" name="Prostokąt zaokrąglony 7"/>
          <p:cNvSpPr/>
          <p:nvPr/>
        </p:nvSpPr>
        <p:spPr>
          <a:xfrm>
            <a:off x="5738530" y="2725560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wspiera</a:t>
            </a:r>
          </a:p>
        </p:txBody>
      </p:sp>
      <p:sp>
        <p:nvSpPr>
          <p:cNvPr id="9" name="Prostokąt zaokrąglony 8"/>
          <p:cNvSpPr/>
          <p:nvPr/>
        </p:nvSpPr>
        <p:spPr>
          <a:xfrm>
            <a:off x="3526984" y="2725560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kształtuje</a:t>
            </a:r>
          </a:p>
        </p:txBody>
      </p:sp>
      <p:sp>
        <p:nvSpPr>
          <p:cNvPr id="10" name="Prostokąt zaokrąglony 9"/>
          <p:cNvSpPr/>
          <p:nvPr/>
        </p:nvSpPr>
        <p:spPr>
          <a:xfrm>
            <a:off x="1412649" y="3598637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otwiera</a:t>
            </a:r>
          </a:p>
        </p:txBody>
      </p:sp>
      <p:sp>
        <p:nvSpPr>
          <p:cNvPr id="11" name="Prostokąt zaokrąglony 10"/>
          <p:cNvSpPr/>
          <p:nvPr/>
        </p:nvSpPr>
        <p:spPr>
          <a:xfrm>
            <a:off x="3593116" y="3620443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motywuje</a:t>
            </a:r>
          </a:p>
        </p:txBody>
      </p:sp>
      <p:sp>
        <p:nvSpPr>
          <p:cNvPr id="12" name="Prostokąt zaokrąglony 11"/>
          <p:cNvSpPr/>
          <p:nvPr/>
        </p:nvSpPr>
        <p:spPr>
          <a:xfrm>
            <a:off x="5791839" y="3598637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aktywizuje</a:t>
            </a:r>
          </a:p>
        </p:txBody>
      </p:sp>
      <p:sp>
        <p:nvSpPr>
          <p:cNvPr id="13" name="Prostokąt zaokrąglony 12"/>
          <p:cNvSpPr/>
          <p:nvPr/>
        </p:nvSpPr>
        <p:spPr>
          <a:xfrm>
            <a:off x="1412649" y="4481529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usprawnia</a:t>
            </a:r>
          </a:p>
        </p:txBody>
      </p:sp>
      <p:sp>
        <p:nvSpPr>
          <p:cNvPr id="15" name="Prostokąt zaokrąglony 3"/>
          <p:cNvSpPr/>
          <p:nvPr/>
        </p:nvSpPr>
        <p:spPr>
          <a:xfrm>
            <a:off x="3547801" y="4484364"/>
            <a:ext cx="2162940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indywidualizuje</a:t>
            </a:r>
          </a:p>
        </p:txBody>
      </p:sp>
      <p:sp>
        <p:nvSpPr>
          <p:cNvPr id="16" name="Prostokąt zaokrąglony 3"/>
          <p:cNvSpPr/>
          <p:nvPr/>
        </p:nvSpPr>
        <p:spPr>
          <a:xfrm>
            <a:off x="5785348" y="4471714"/>
            <a:ext cx="2041427" cy="77768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sz="2160" b="1" dirty="0">
                <a:latin typeface="Calibri" pitchFamily="34" charset="0"/>
              </a:rPr>
              <a:t>stwarza szansę</a:t>
            </a:r>
          </a:p>
        </p:txBody>
      </p:sp>
    </p:spTree>
    <p:extLst>
      <p:ext uri="{BB962C8B-B14F-4D97-AF65-F5344CB8AC3E}">
        <p14:creationId xmlns:p14="http://schemas.microsoft.com/office/powerpoint/2010/main" xmlns="" val="29941528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53472F8E-A1CE-4074-87FF-0EDC2AC07E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143000"/>
          </a:xfrm>
        </p:spPr>
        <p:txBody>
          <a:bodyPr/>
          <a:lstStyle/>
          <a:p>
            <a:pPr algn="ctr"/>
            <a:r>
              <a:rPr lang="pl-PL" dirty="0" err="1"/>
              <a:t>Multibooki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864466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B3B855E-69EC-445A-AAD8-E42781A8C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452669"/>
            <a:ext cx="8892480" cy="456051"/>
          </a:xfrm>
        </p:spPr>
        <p:txBody>
          <a:bodyPr/>
          <a:lstStyle/>
          <a:p>
            <a:r>
              <a:rPr lang="pl-PL" sz="3200" dirty="0"/>
              <a:t>http://www.epodreczniki.pl/front/education/1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2D71A560-90B1-4AB3-800A-F4368F5B1F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689" t="3800" r="9051" b="5201"/>
          <a:stretch/>
        </p:blipFill>
        <p:spPr>
          <a:xfrm>
            <a:off x="719572" y="908720"/>
            <a:ext cx="770485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630211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7E6F2FCE-DDE0-4FB6-8484-4C9CA9D90B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76" t="4261" r="13375" b="6289"/>
          <a:stretch/>
        </p:blipFill>
        <p:spPr>
          <a:xfrm>
            <a:off x="683568" y="764704"/>
            <a:ext cx="7776864" cy="4941168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xmlns="" id="{54752D84-9833-4E5F-BA1B-B8A9788EE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143000"/>
          </a:xfrm>
        </p:spPr>
        <p:txBody>
          <a:bodyPr/>
          <a:lstStyle/>
          <a:p>
            <a:r>
              <a:rPr lang="pl-PL" sz="3200" u="sng" dirty="0">
                <a:solidFill>
                  <a:srgbClr val="002060"/>
                </a:solidFill>
                <a:hlinkClick r:id="rId3"/>
              </a:rPr>
              <a:t>https://www.mcourser.pl/structure</a:t>
            </a:r>
            <a:r>
              <a:rPr lang="pl-PL" sz="3200" dirty="0">
                <a:solidFill>
                  <a:srgbClr val="002060"/>
                </a:solidFill>
              </a:rPr>
              <a:t>  </a:t>
            </a:r>
            <a:r>
              <a:rPr lang="pl-PL" sz="3200" b="0" dirty="0"/>
              <a:t>z dn. 10.07.18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846030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DD4F26-9446-443D-98E1-20A107BB3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764704"/>
          </a:xfrm>
        </p:spPr>
        <p:txBody>
          <a:bodyPr/>
          <a:lstStyle/>
          <a:p>
            <a:r>
              <a:rPr lang="pl-PL" dirty="0" smtClean="0"/>
              <a:t>Cele </a:t>
            </a:r>
            <a:r>
              <a:rPr lang="pl-PL" sz="2800" b="0" dirty="0" smtClean="0"/>
              <a:t>(Uczestnik szkolenia)</a:t>
            </a:r>
            <a:r>
              <a:rPr lang="pl-PL" dirty="0" smtClean="0"/>
              <a:t>: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2F9571E-8C96-449A-8213-4DE02F74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680521"/>
          </a:xfrm>
        </p:spPr>
        <p:txBody>
          <a:bodyPr/>
          <a:lstStyle/>
          <a:p>
            <a:pPr lvl="0"/>
            <a:r>
              <a:rPr lang="pl-PL" sz="2400" dirty="0"/>
              <a:t>określa rolę środków dydaktycznych wykorzystywanych przez nauczyciela I etapu edukacyjnego w kształtowaniu kompetencji matematyczno-przyrodniczych uczniów; </a:t>
            </a:r>
          </a:p>
          <a:p>
            <a:pPr lvl="0"/>
            <a:r>
              <a:rPr lang="pl-PL" sz="2400" dirty="0"/>
              <a:t>podaje przykłady środków dydaktycznych, w tym narzędzi </a:t>
            </a:r>
            <a:r>
              <a:rPr lang="pl-PL" sz="2400" dirty="0" err="1" smtClean="0"/>
              <a:t>on-line</a:t>
            </a:r>
            <a:r>
              <a:rPr lang="pl-PL" sz="2400" dirty="0"/>
              <a:t>, przeznaczonych do kształtowania kompetencji matematyczno-przyrodniczych uczniów; </a:t>
            </a:r>
          </a:p>
          <a:p>
            <a:pPr lvl="0"/>
            <a:r>
              <a:rPr lang="pl-PL" sz="2400" dirty="0"/>
              <a:t>wskazuje kryteria, które pozwalają ocenić skuteczność stosowanych środków dydaktycznych na I etapie edukacyjnym; </a:t>
            </a:r>
          </a:p>
          <a:p>
            <a:pPr lvl="0"/>
            <a:r>
              <a:rPr lang="pl-PL" sz="2400" dirty="0"/>
              <a:t>wspiera nauczycieli w doborze odpowiednich środków dydaktycznych do celów lekcji, treści oraz metod nauczania/uczenia się.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62385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C6C7727-4872-4E23-9DA1-507CE9452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98" y="235496"/>
            <a:ext cx="8980004" cy="601216"/>
          </a:xfrm>
        </p:spPr>
        <p:txBody>
          <a:bodyPr/>
          <a:lstStyle/>
          <a:p>
            <a:r>
              <a:rPr lang="pl-PL" sz="2800" dirty="0">
                <a:hlinkClick r:id="rId2"/>
              </a:rPr>
              <a:t>http://elementarz.org/materialy-do-pobrania/multibooki/</a:t>
            </a:r>
            <a:r>
              <a:rPr lang="pl-PL" sz="2800" dirty="0"/>
              <a:t> </a:t>
            </a:r>
            <a:r>
              <a:rPr lang="pl-PL" sz="2800" b="0" dirty="0"/>
              <a:t>z dn. 10.07.18</a:t>
            </a:r>
            <a:endParaRPr lang="pl-PL" sz="2800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D6841D1D-9B84-4E0A-959A-461896977E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" t="4184" r="11413" b="5181"/>
          <a:stretch/>
        </p:blipFill>
        <p:spPr>
          <a:xfrm>
            <a:off x="611560" y="764704"/>
            <a:ext cx="7643192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0326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16B2CF9-58FF-4D32-8B7D-8643F8067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</p:spPr>
        <p:txBody>
          <a:bodyPr/>
          <a:lstStyle/>
          <a:p>
            <a:pPr algn="ctr"/>
            <a:r>
              <a:rPr lang="pl-PL" dirty="0"/>
              <a:t>Darmowe program</a:t>
            </a:r>
            <a:r>
              <a:rPr lang="pl-PL" sz="4000" dirty="0"/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xmlns="" val="701996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5E015A4-0DDA-4DB3-985D-326A3688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2" y="188640"/>
            <a:ext cx="9036496" cy="744083"/>
          </a:xfrm>
        </p:spPr>
        <p:txBody>
          <a:bodyPr/>
          <a:lstStyle/>
          <a:p>
            <a:r>
              <a:rPr lang="pl-PL" dirty="0">
                <a:hlinkClick r:id="rId2"/>
              </a:rPr>
              <a:t>http://matematycznawyspa.pl/</a:t>
            </a:r>
            <a:r>
              <a:rPr lang="pl-PL" dirty="0"/>
              <a:t> </a:t>
            </a:r>
            <a:r>
              <a:rPr lang="pl-PL" b="0" dirty="0"/>
              <a:t>z dn. 10.07.18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D6D652A-D019-46CC-9CD6-B9315922A2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900" t="3800" r="10001" b="5201"/>
          <a:stretch/>
        </p:blipFill>
        <p:spPr>
          <a:xfrm>
            <a:off x="683568" y="1124744"/>
            <a:ext cx="730140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4120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4C5913B-6CD6-4A8E-BE33-61BB095E9F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32" y="116632"/>
            <a:ext cx="8229600" cy="576064"/>
          </a:xfrm>
        </p:spPr>
        <p:txBody>
          <a:bodyPr/>
          <a:lstStyle/>
          <a:p>
            <a:r>
              <a:rPr lang="pl-PL" dirty="0">
                <a:hlinkClick r:id="rId2"/>
              </a:rPr>
              <a:t>http://www.matzoo.pl/</a:t>
            </a:r>
            <a:r>
              <a:rPr lang="pl-PL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1EA71CC-CBCA-4483-BED2-C7AE53BB243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900" t="3800" r="7475" b="10801"/>
          <a:stretch/>
        </p:blipFill>
        <p:spPr>
          <a:xfrm>
            <a:off x="539552" y="836712"/>
            <a:ext cx="7920880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8917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EABB50E-E308-4829-9B6D-FA53F46CF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528059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https://szaloneliczby.pl/</a:t>
            </a:r>
            <a:r>
              <a:rPr lang="pl-PL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4FA27B5-75D8-4F91-AD4C-3B17230FF9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877" t="3800" r="31824" b="13601"/>
          <a:stretch/>
        </p:blipFill>
        <p:spPr>
          <a:xfrm>
            <a:off x="1547664" y="1052736"/>
            <a:ext cx="5616624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679378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36C0D59-9D8E-4654-9A51-6F9A1634E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600067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https://naukaizabawa.squla.pl</a:t>
            </a:r>
            <a:r>
              <a:rPr lang="pl-PL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E1560986-A181-41E0-B5DF-6166E74DF3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800" r="10000" b="30400"/>
          <a:stretch/>
        </p:blipFill>
        <p:spPr>
          <a:xfrm>
            <a:off x="395536" y="1196752"/>
            <a:ext cx="8229600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95769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AF5B1E-FA2B-4947-8FDF-18A569AB6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" y="0"/>
            <a:ext cx="9144000" cy="960107"/>
          </a:xfrm>
        </p:spPr>
        <p:txBody>
          <a:bodyPr/>
          <a:lstStyle/>
          <a:p>
            <a:r>
              <a:rPr lang="pl-PL" sz="3200" dirty="0"/>
              <a:t>https://www.multiplication.com/games/all-games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60F2BBC-9FA3-4363-9E4D-2A1A6154A5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2201" t="5128" r="13919" b="10873"/>
          <a:stretch/>
        </p:blipFill>
        <p:spPr>
          <a:xfrm>
            <a:off x="1475656" y="1052736"/>
            <a:ext cx="6192688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06016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3196959" y="5562169"/>
            <a:ext cx="29096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400" b="1" dirty="0"/>
              <a:t>http://piktografia.pl/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/>
          <a:srcRect l="1878" t="-41678" r="4410" b="52587"/>
          <a:stretch/>
        </p:blipFill>
        <p:spPr>
          <a:xfrm>
            <a:off x="179512" y="-243408"/>
            <a:ext cx="8568952" cy="4536504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xmlns="" id="{488745CD-E5B3-477D-8E95-343C141A0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>
                <a:hlinkClick r:id="rId3"/>
              </a:rPr>
              <a:t>http://www.tangramgames.co.uk/tangramgameA/index.htm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00998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/>
          <a:srcRect l="8263" t="5200" r="8263" b="6601"/>
          <a:stretch/>
        </p:blipFill>
        <p:spPr>
          <a:xfrm>
            <a:off x="755576" y="980728"/>
            <a:ext cx="7632848" cy="4536504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B5A52A5A-1E39-4248-A81D-AC06AD66E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143000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https://curriculumbits.com/prodimages/details/maths/mat0005.html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229931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844AAFF-1199-4321-A4FB-A387C1C8C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528059"/>
          </a:xfrm>
        </p:spPr>
        <p:txBody>
          <a:bodyPr/>
          <a:lstStyle/>
          <a:p>
            <a:r>
              <a:rPr lang="pl-PL" dirty="0">
                <a:hlinkClick r:id="rId2"/>
              </a:rPr>
              <a:t>http://dzieci.erys.pl/</a:t>
            </a:r>
            <a:r>
              <a:rPr lang="pl-PL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043F27D7-734B-420A-B971-912A9B59AE6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16138" t="3800" r="15350" b="9400"/>
          <a:stretch/>
        </p:blipFill>
        <p:spPr>
          <a:xfrm>
            <a:off x="1547664" y="1024169"/>
            <a:ext cx="6264696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027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6DD4F26-9446-443D-98E1-20A107BB3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764704"/>
          </a:xfrm>
        </p:spPr>
        <p:txBody>
          <a:bodyPr/>
          <a:lstStyle/>
          <a:p>
            <a:r>
              <a:rPr lang="pl-PL" dirty="0" smtClean="0"/>
              <a:t>Struktura spotkania Moduł VII</a:t>
            </a: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12F9571E-8C96-449A-8213-4DE02F748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764704"/>
            <a:ext cx="8229600" cy="4680521"/>
          </a:xfrm>
        </p:spPr>
        <p:txBody>
          <a:bodyPr/>
          <a:lstStyle/>
          <a:p>
            <a:pPr lvl="0"/>
            <a:r>
              <a:rPr lang="pl-PL" sz="2000" dirty="0" smtClean="0"/>
              <a:t>Rola </a:t>
            </a:r>
            <a:r>
              <a:rPr lang="pl-PL" sz="2000" dirty="0" smtClean="0"/>
              <a:t>i znaczenie środków </a:t>
            </a:r>
            <a:r>
              <a:rPr lang="pl-PL" sz="2000" dirty="0" smtClean="0"/>
              <a:t>dydaktycznych;</a:t>
            </a:r>
          </a:p>
          <a:p>
            <a:pPr lvl="0"/>
            <a:r>
              <a:rPr lang="pl-PL" sz="2000" dirty="0" smtClean="0"/>
              <a:t>Klasyczne środki dydaktyczne wspierające proces kształtowania umiejętności matematyczno-przyrodniczych przez </a:t>
            </a:r>
            <a:r>
              <a:rPr lang="pl-PL" sz="2000" dirty="0" smtClean="0"/>
              <a:t>poznanie </a:t>
            </a:r>
            <a:r>
              <a:rPr lang="pl-PL" sz="2000" dirty="0" err="1" smtClean="0"/>
              <a:t>polisensoryczne</a:t>
            </a:r>
            <a:r>
              <a:rPr lang="pl-PL" sz="2000" dirty="0" smtClean="0"/>
              <a:t>, które zapewnia dzieciom pełny obraz poznawanych pojęć, zależności, rzeczy, zjawisk i procesów, a </a:t>
            </a:r>
            <a:r>
              <a:rPr lang="pl-PL" sz="2000" dirty="0" smtClean="0"/>
              <a:t>także pomaga </a:t>
            </a:r>
            <a:r>
              <a:rPr lang="pl-PL" sz="2000" dirty="0" smtClean="0"/>
              <a:t>w łączeniu zabawy z </a:t>
            </a:r>
            <a:r>
              <a:rPr lang="pl-PL" sz="2000" dirty="0" smtClean="0"/>
              <a:t>nauką;</a:t>
            </a:r>
          </a:p>
          <a:p>
            <a:pPr lvl="0"/>
            <a:r>
              <a:rPr lang="pl-PL" sz="2000" dirty="0" smtClean="0"/>
              <a:t>Wykorzystanie technologii informacyjno-komunikacyjnych w edukacji matematyczno-przyrodniczej jako </a:t>
            </a:r>
            <a:r>
              <a:rPr lang="pl-PL" sz="2000" dirty="0" smtClean="0"/>
              <a:t>narzędzi wspomagających </a:t>
            </a:r>
            <a:r>
              <a:rPr lang="pl-PL" sz="2000" dirty="0" smtClean="0"/>
              <a:t>holistyczne poznawanie rzeczywistości i zachęcających do samodzielnej pracy </a:t>
            </a:r>
            <a:r>
              <a:rPr lang="pl-PL" sz="2000" dirty="0" smtClean="0"/>
              <a:t>uczniów;</a:t>
            </a:r>
          </a:p>
          <a:p>
            <a:pPr lvl="0"/>
            <a:r>
              <a:rPr lang="pl-PL" sz="2000" dirty="0" smtClean="0"/>
              <a:t>Sposoby doboru środków </a:t>
            </a:r>
            <a:r>
              <a:rPr lang="pl-PL" sz="2000" dirty="0" smtClean="0"/>
              <a:t>dydaktycznych;</a:t>
            </a:r>
          </a:p>
          <a:p>
            <a:pPr lvl="0"/>
            <a:r>
              <a:rPr lang="pl-PL" sz="2000" dirty="0" smtClean="0"/>
              <a:t>Kryteria pozwalające ocenić adekwatność i skuteczność wykorzystania środków dydaktycznych w określonych </a:t>
            </a:r>
            <a:r>
              <a:rPr lang="pl-PL" sz="2000" dirty="0" smtClean="0"/>
              <a:t>kontekstach edukacyjnych;</a:t>
            </a:r>
            <a:endParaRPr lang="pl-PL" sz="2000" dirty="0"/>
          </a:p>
          <a:p>
            <a:r>
              <a:rPr lang="pl-PL" sz="2000" dirty="0" smtClean="0"/>
              <a:t>Metody wspierania nauczycieli w pracy ze środkami dydaktycznymi.</a:t>
            </a:r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xmlns="" val="126238554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3EDC4D2-BB2F-49FB-BD37-6DB65D31B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1143000"/>
          </a:xfrm>
        </p:spPr>
        <p:txBody>
          <a:bodyPr/>
          <a:lstStyle/>
          <a:p>
            <a:r>
              <a:rPr lang="pl-PL" dirty="0">
                <a:hlinkClick r:id="rId2"/>
              </a:rPr>
              <a:t>https://learningapps.org/</a:t>
            </a: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3457997B-EBF3-4460-A4CD-A7B9E82916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462" t="3800" r="10624" b="6601"/>
          <a:stretch/>
        </p:blipFill>
        <p:spPr>
          <a:xfrm>
            <a:off x="647564" y="764704"/>
            <a:ext cx="7581528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05077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8A0BBAC-9DD3-47F5-909C-49F34FB8F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600067"/>
          </a:xfrm>
        </p:spPr>
        <p:txBody>
          <a:bodyPr/>
          <a:lstStyle/>
          <a:p>
            <a:r>
              <a:rPr lang="pl-PL" dirty="0"/>
              <a:t>Aplikacja</a:t>
            </a:r>
          </a:p>
        </p:txBody>
      </p:sp>
      <p:pic>
        <p:nvPicPr>
          <p:cNvPr id="1026" name="Picture 2" descr="Podobny obraz">
            <a:extLst>
              <a:ext uri="{FF2B5EF4-FFF2-40B4-BE49-F238E27FC236}">
                <a16:creationId xmlns:a16="http://schemas.microsoft.com/office/drawing/2014/main" xmlns="" id="{EEB60037-5C4D-4F0A-AFA0-F7A740B96C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0"/>
            <a:ext cx="69532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543027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8574BC6-6CC6-4873-9601-BEC918A011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16832"/>
            <a:ext cx="8229600" cy="1143000"/>
          </a:xfrm>
        </p:spPr>
        <p:txBody>
          <a:bodyPr/>
          <a:lstStyle/>
          <a:p>
            <a:pPr algn="ctr"/>
            <a:r>
              <a:rPr lang="pl-PL" dirty="0"/>
              <a:t>Ciekawe blogi</a:t>
            </a:r>
          </a:p>
        </p:txBody>
      </p:sp>
    </p:spTree>
    <p:extLst>
      <p:ext uri="{BB962C8B-B14F-4D97-AF65-F5344CB8AC3E}">
        <p14:creationId xmlns:p14="http://schemas.microsoft.com/office/powerpoint/2010/main" xmlns="" val="261071043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A932810-17C8-4618-9827-FDC5CD517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3648405"/>
          </a:xfrm>
        </p:spPr>
        <p:txBody>
          <a:bodyPr/>
          <a:lstStyle/>
          <a:p>
            <a:r>
              <a:rPr lang="pl-PL" dirty="0">
                <a:hlinkClick r:id="rId2"/>
              </a:rPr>
              <a:t>http://www.zamiastkserowki.edu.pl/</a:t>
            </a:r>
            <a:endParaRPr lang="pl-PL" dirty="0"/>
          </a:p>
          <a:p>
            <a:r>
              <a:rPr lang="pl-PL" dirty="0">
                <a:hlinkClick r:id="rId3"/>
              </a:rPr>
              <a:t>https://klikankowo.jimdo.com/tablica-interaktywna/</a:t>
            </a:r>
            <a:endParaRPr lang="pl-PL" dirty="0"/>
          </a:p>
          <a:p>
            <a:r>
              <a:rPr lang="pl-PL" dirty="0">
                <a:hlinkClick r:id="rId4"/>
              </a:rPr>
              <a:t>http://klasoteka.pl/category/dla-dzieci/matematyka/</a:t>
            </a:r>
            <a:endParaRPr lang="pl-PL" dirty="0"/>
          </a:p>
          <a:p>
            <a:r>
              <a:rPr lang="pl-PL" dirty="0">
                <a:hlinkClick r:id="rId5"/>
              </a:rPr>
              <a:t>http://www.kostkinamatmie.edu.pl/</a:t>
            </a:r>
            <a:endParaRPr lang="pl-PL" dirty="0"/>
          </a:p>
          <a:p>
            <a:r>
              <a:rPr lang="pl-PL" dirty="0">
                <a:hlinkClick r:id="rId6"/>
              </a:rPr>
              <a:t>http://www.logofigle.pl/zasoby/matematyka/gry-matematyczne</a:t>
            </a:r>
            <a:endParaRPr lang="pl-PL" dirty="0"/>
          </a:p>
          <a:p>
            <a:r>
              <a:rPr lang="pl-PL" dirty="0">
                <a:hlinkClick r:id="rId7"/>
              </a:rPr>
              <a:t>http://edukacjawczesnoszkolna1.blogspot.com/p/matematyka-online.html?m=1</a:t>
            </a:r>
            <a:endParaRPr lang="pl-PL" dirty="0"/>
          </a:p>
          <a:p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179184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B9E0EA25-C82A-484C-8B1C-50F0CA306B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60848"/>
            <a:ext cx="8229600" cy="1143000"/>
          </a:xfrm>
        </p:spPr>
        <p:txBody>
          <a:bodyPr/>
          <a:lstStyle/>
          <a:p>
            <a:pPr algn="ctr"/>
            <a:r>
              <a:rPr lang="pl-PL" dirty="0"/>
              <a:t>Strony edukacyjne</a:t>
            </a:r>
          </a:p>
        </p:txBody>
      </p:sp>
    </p:spTree>
    <p:extLst>
      <p:ext uri="{BB962C8B-B14F-4D97-AF65-F5344CB8AC3E}">
        <p14:creationId xmlns:p14="http://schemas.microsoft.com/office/powerpoint/2010/main" xmlns="" val="1750465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xmlns="" id="{2ABE0050-728A-477D-BCF6-F9F4DE82B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33875"/>
            <a:ext cx="9234264" cy="1143000"/>
          </a:xfrm>
        </p:spPr>
        <p:txBody>
          <a:bodyPr/>
          <a:lstStyle/>
          <a:p>
            <a:r>
              <a:rPr lang="pl-PL" sz="2800" dirty="0">
                <a:hlinkClick r:id="rId2"/>
              </a:rPr>
              <a:t>https://www.scenariuszelekcji.edu.pl/scenariusze/dla-klas-i-iii/edukacja-matematyczna</a:t>
            </a:r>
            <a:r>
              <a:rPr lang="pl-PL" sz="2800" dirty="0"/>
              <a:t> </a:t>
            </a:r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05A72E8A-7169-471C-9BE9-6162A0A08B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6688" t="3800" r="16139" b="5201"/>
          <a:stretch/>
        </p:blipFill>
        <p:spPr>
          <a:xfrm>
            <a:off x="827584" y="1088740"/>
            <a:ext cx="7056784" cy="4428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28824190"/>
      </p:ext>
    </p:extLst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9506BFF-ABF6-49C2-9B55-89A9336458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472"/>
            <a:ext cx="8229600" cy="1143000"/>
          </a:xfrm>
        </p:spPr>
        <p:txBody>
          <a:bodyPr/>
          <a:lstStyle/>
          <a:p>
            <a:r>
              <a:rPr lang="pl-PL" dirty="0">
                <a:hlinkClick r:id="rId2"/>
              </a:rPr>
              <a:t>http://projekt-piktografia.pl/</a:t>
            </a: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AC0979B6-6473-47BF-B3A9-5837C0F9D27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60960" y="692696"/>
            <a:ext cx="9204960" cy="460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85687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4602480"/>
          </a:xfrm>
          <a:prstGeom prst="rect">
            <a:avLst/>
          </a:prstGeom>
        </p:spPr>
      </p:pic>
      <p:sp>
        <p:nvSpPr>
          <p:cNvPr id="3" name="Prostokąt 2"/>
          <p:cNvSpPr/>
          <p:nvPr/>
        </p:nvSpPr>
        <p:spPr>
          <a:xfrm>
            <a:off x="65314" y="11358"/>
            <a:ext cx="91137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dirty="0">
                <a:solidFill>
                  <a:srgbClr val="002060"/>
                </a:solidFill>
              </a:rPr>
              <a:t>https://pl.khanacademy.org/coach/dashboard</a:t>
            </a:r>
          </a:p>
        </p:txBody>
      </p:sp>
    </p:spTree>
    <p:extLst>
      <p:ext uri="{BB962C8B-B14F-4D97-AF65-F5344CB8AC3E}">
        <p14:creationId xmlns:p14="http://schemas.microsoft.com/office/powerpoint/2010/main" xmlns="" val="35422573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4AD05645-6188-46FD-9104-D6633C5CC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188640"/>
            <a:ext cx="9036496" cy="936104"/>
          </a:xfrm>
        </p:spPr>
        <p:txBody>
          <a:bodyPr/>
          <a:lstStyle/>
          <a:p>
            <a:r>
              <a:rPr lang="pl-PL" sz="2800" dirty="0">
                <a:hlinkClick r:id="rId2"/>
              </a:rPr>
              <a:t>http://scholaris.pl/resources/zasoby/eid/POCZ/sid/MAT2</a:t>
            </a:r>
            <a:r>
              <a:rPr lang="pl-PL" sz="2800" dirty="0"/>
              <a:t> </a:t>
            </a:r>
            <a:br>
              <a:rPr lang="pl-PL" sz="2800" dirty="0"/>
            </a:br>
            <a:r>
              <a:rPr lang="pl-PL" sz="2800" b="0" dirty="0"/>
              <a:t>z dn. 10.07.18</a:t>
            </a:r>
            <a:endParaRPr lang="pl-PL" sz="2800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7E85BFB4-A0B1-45BA-A772-324D469FAA6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t="3800" r="10625" b="5201"/>
          <a:stretch/>
        </p:blipFill>
        <p:spPr>
          <a:xfrm>
            <a:off x="395536" y="1117239"/>
            <a:ext cx="7704856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04212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ADBB732-6131-4A0C-8CD8-D59EC4E4C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39" y="692696"/>
            <a:ext cx="8229600" cy="816091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https://edu-sense.com/pl/</a:t>
            </a:r>
            <a:r>
              <a:rPr lang="pl-PL" dirty="0"/>
              <a:t> </a:t>
            </a:r>
            <a:br>
              <a:rPr lang="pl-PL" dirty="0"/>
            </a:b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17EE715D-615A-46C1-A3CA-A65D514F83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688" t="3801" r="8263" b="6600"/>
          <a:stretch/>
        </p:blipFill>
        <p:spPr>
          <a:xfrm>
            <a:off x="801823" y="1065244"/>
            <a:ext cx="7488832" cy="420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54367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9180512" cy="1143000"/>
          </a:xfrm>
        </p:spPr>
        <p:txBody>
          <a:bodyPr/>
          <a:lstStyle/>
          <a:p>
            <a:r>
              <a:rPr lang="pl-PL" dirty="0"/>
              <a:t>Klasyfikacja i podział środków dydaktycznych</a:t>
            </a:r>
            <a:br>
              <a:rPr lang="pl-PL" dirty="0"/>
            </a:br>
            <a:r>
              <a:rPr lang="pl-PL" dirty="0"/>
              <a:t>wg Cz. Kupisiewicza</a:t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39552" y="1604797"/>
            <a:ext cx="8229600" cy="3648405"/>
          </a:xfrm>
        </p:spPr>
        <p:txBody>
          <a:bodyPr/>
          <a:lstStyle/>
          <a:p>
            <a:r>
              <a:rPr lang="pl-PL" b="1" dirty="0"/>
              <a:t>wzrokowe</a:t>
            </a:r>
            <a:r>
              <a:rPr lang="pl-PL" dirty="0"/>
              <a:t>, do których należy zaliczyć przedmioty oryginalne i ich zastępniki (mapy, wykresy, modele itp.);</a:t>
            </a:r>
          </a:p>
          <a:p>
            <a:r>
              <a:rPr lang="pl-PL" b="1" dirty="0"/>
              <a:t>słuchowe, </a:t>
            </a:r>
            <a:r>
              <a:rPr lang="pl-PL" dirty="0"/>
              <a:t>jak na przykład radio, magnetofon itp</a:t>
            </a:r>
            <a:r>
              <a:rPr lang="pl-PL" dirty="0" smtClean="0"/>
              <a:t>.;</a:t>
            </a:r>
            <a:endParaRPr lang="pl-PL" dirty="0"/>
          </a:p>
          <a:p>
            <a:r>
              <a:rPr lang="pl-PL" b="1" dirty="0"/>
              <a:t>wzrokowo-słuchowe</a:t>
            </a:r>
            <a:r>
              <a:rPr lang="pl-PL" dirty="0"/>
              <a:t>, oddziaływujące na oba zmysły (film dźwiękowy, telewizja kasety video itp.</a:t>
            </a:r>
          </a:p>
          <a:p>
            <a:pPr marL="0" indent="0">
              <a:buNone/>
            </a:pPr>
            <a:endParaRPr lang="pl-PL" dirty="0"/>
          </a:p>
        </p:txBody>
      </p:sp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E88F87D-B25F-40B3-B309-6A6D8755E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7744" y="1772816"/>
            <a:ext cx="4392488" cy="1143000"/>
          </a:xfrm>
        </p:spPr>
        <p:txBody>
          <a:bodyPr/>
          <a:lstStyle/>
          <a:p>
            <a:pPr algn="ctr"/>
            <a:r>
              <a:rPr lang="pl-PL" dirty="0"/>
              <a:t> Filmy</a:t>
            </a:r>
          </a:p>
        </p:txBody>
      </p:sp>
    </p:spTree>
    <p:extLst>
      <p:ext uri="{BB962C8B-B14F-4D97-AF65-F5344CB8AC3E}">
        <p14:creationId xmlns:p14="http://schemas.microsoft.com/office/powerpoint/2010/main" xmlns="" val="2358433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21A4488-6488-4D4D-8B8F-6455382E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384043"/>
          </a:xfrm>
        </p:spPr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b="0" dirty="0"/>
              <a:t>MATMAG.pl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8CECA28-591F-453C-B600-763786137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138" t="3800" r="2750" b="5201"/>
          <a:stretch/>
        </p:blipFill>
        <p:spPr>
          <a:xfrm>
            <a:off x="755576" y="835901"/>
            <a:ext cx="7416824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9802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A04B023-44FD-43FD-A477-FF8F55B4B5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-171400"/>
            <a:ext cx="8229600" cy="1143000"/>
          </a:xfrm>
        </p:spPr>
        <p:txBody>
          <a:bodyPr/>
          <a:lstStyle/>
          <a:p>
            <a:r>
              <a:rPr lang="pl-PL" dirty="0"/>
              <a:t/>
            </a:r>
            <a:br>
              <a:rPr lang="pl-PL" dirty="0"/>
            </a:br>
            <a:r>
              <a:rPr lang="pl-PL" b="0" dirty="0"/>
              <a:t>Zdobywcy Wiedzy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994626F9-AC94-44CB-8D2F-6BBCA27837D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6138" t="3800" r="1963" b="10801"/>
          <a:stretch/>
        </p:blipFill>
        <p:spPr>
          <a:xfrm>
            <a:off x="899592" y="978902"/>
            <a:ext cx="7488832" cy="439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078912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1ED522-A479-4BE8-8AEE-E768FD965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0" dirty="0"/>
              <a:t>Fundacja Uniwersytet Dzieci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3FC4B173-B6B9-40C0-A64C-F7B6290A74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288" t="3800" r="8263" b="6601"/>
          <a:stretch/>
        </p:blipFill>
        <p:spPr>
          <a:xfrm>
            <a:off x="683568" y="908720"/>
            <a:ext cx="6624736" cy="460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9242487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553DA9E-DB54-45FE-A1B4-EDF3AEDA1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456051"/>
          </a:xfrm>
        </p:spPr>
        <p:txBody>
          <a:bodyPr/>
          <a:lstStyle/>
          <a:p>
            <a:r>
              <a:rPr lang="pl-PL" dirty="0"/>
              <a:t>Encyklopedia zwierząt dla dzieci - </a:t>
            </a:r>
            <a:r>
              <a:rPr lang="pl-PL" dirty="0" err="1" smtClean="0"/>
              <a:t>pl</a:t>
            </a:r>
            <a:endParaRPr lang="pl-PL" dirty="0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A1C0D17-92DF-4425-898C-2A3C45A2CB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5350" t="3800" r="16925" b="5201"/>
          <a:stretch/>
        </p:blipFill>
        <p:spPr>
          <a:xfrm>
            <a:off x="1475656" y="1124744"/>
            <a:ext cx="6192688" cy="415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47150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13E7EC3-197B-46A4-B852-64900D415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204864"/>
            <a:ext cx="8712968" cy="1143000"/>
          </a:xfrm>
        </p:spPr>
        <p:txBody>
          <a:bodyPr/>
          <a:lstStyle/>
          <a:p>
            <a:r>
              <a:rPr lang="pl-PL" dirty="0"/>
              <a:t>Pomocne strony w nauczaniu i nabywaniu kompetencji matematyczno-przyrodniczych</a:t>
            </a:r>
          </a:p>
        </p:txBody>
      </p:sp>
    </p:spTree>
    <p:extLst>
      <p:ext uri="{BB962C8B-B14F-4D97-AF65-F5344CB8AC3E}">
        <p14:creationId xmlns:p14="http://schemas.microsoft.com/office/powerpoint/2010/main" xmlns="" val="23267817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/>
          <a:srcRect t="4463" b="6184"/>
          <a:stretch/>
        </p:blipFill>
        <p:spPr>
          <a:xfrm>
            <a:off x="-7911" y="836712"/>
            <a:ext cx="9144000" cy="4608512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D770A187-0E56-4E90-839E-953AF4E1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312035"/>
          </a:xfrm>
        </p:spPr>
        <p:txBody>
          <a:bodyPr/>
          <a:lstStyle/>
          <a:p>
            <a:r>
              <a:rPr lang="pl-PL" dirty="0">
                <a:solidFill>
                  <a:srgbClr val="002060"/>
                </a:solidFill>
                <a:hlinkClick r:id="rId3"/>
              </a:rPr>
              <a:t>https://kahoot.com/</a:t>
            </a:r>
            <a:r>
              <a:rPr lang="pl-PL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99259658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/>
          <a:srcRect t="5200" b="6601"/>
          <a:stretch/>
        </p:blipFill>
        <p:spPr>
          <a:xfrm>
            <a:off x="1014" y="1052736"/>
            <a:ext cx="9144000" cy="4536504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1D44B4AC-6BD0-4661-A352-235F569DC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3"/>
            <a:ext cx="8229600" cy="720080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https://quizlet.com/pl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417086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/>
          <a:srcRect t="5200" r="1963" b="6601"/>
          <a:stretch/>
        </p:blipFill>
        <p:spPr>
          <a:xfrm>
            <a:off x="0" y="1124744"/>
            <a:ext cx="8964488" cy="4536504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16EBA715-CC11-4CDF-A5B2-20A598B0D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600067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https://www.powtoon.com/home/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5866726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3250">
        <p15:prstTrans prst="origami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/>
          <a:srcRect l="2751" t="2400" r="2762" b="9401"/>
          <a:stretch/>
        </p:blipFill>
        <p:spPr>
          <a:xfrm>
            <a:off x="252028" y="908720"/>
            <a:ext cx="8639944" cy="4536504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9DE8D720-B34F-4CB4-9B61-DCBB05A36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384043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https://www.mystorybook.com/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548495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1143000"/>
          </a:xfrm>
        </p:spPr>
        <p:txBody>
          <a:bodyPr/>
          <a:lstStyle/>
          <a:p>
            <a:r>
              <a:rPr lang="pl-PL" dirty="0" smtClean="0"/>
              <a:t>„Od </a:t>
            </a:r>
            <a:r>
              <a:rPr lang="pl-PL" dirty="0"/>
              <a:t>prostego i konkretnego do złożonego </a:t>
            </a:r>
            <a:br>
              <a:rPr lang="pl-PL" dirty="0"/>
            </a:br>
            <a:r>
              <a:rPr lang="pl-PL" dirty="0"/>
              <a:t>i abstrakcyjnego"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3648405"/>
          </a:xfrm>
        </p:spPr>
        <p:txBody>
          <a:bodyPr/>
          <a:lstStyle/>
          <a:p>
            <a:r>
              <a:rPr lang="pl-PL" dirty="0"/>
              <a:t>przedmioty oryginalne eksponowane w warunkach naturalnych;</a:t>
            </a:r>
          </a:p>
          <a:p>
            <a:r>
              <a:rPr lang="pl-PL" dirty="0"/>
              <a:t>przedmioty oryginalne umieszczone w warunkach sztucznych;</a:t>
            </a:r>
          </a:p>
          <a:p>
            <a:r>
              <a:rPr lang="pl-PL" dirty="0"/>
              <a:t>modelowe zastępniki przedmiotów oryginalnych;</a:t>
            </a:r>
          </a:p>
          <a:p>
            <a:r>
              <a:rPr lang="pl-PL" dirty="0"/>
              <a:t>symbole;</a:t>
            </a:r>
          </a:p>
          <a:p>
            <a:r>
              <a:rPr lang="pl-PL" dirty="0"/>
              <a:t>podręczniki programowane i maszyny dydaktyczne.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81363771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6037845A-BF33-47DA-AFEA-8C7C6B7C827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851" r="5210" b="5900"/>
          <a:stretch/>
        </p:blipFill>
        <p:spPr>
          <a:xfrm>
            <a:off x="0" y="692696"/>
            <a:ext cx="9144000" cy="4644516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26E2EE3E-13EA-42D0-A793-CA827CD35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8601" y="0"/>
            <a:ext cx="8229600" cy="692696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https://www.storyjumper.com/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9485613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xmlns="" id="{8190F461-09FE-4945-B91B-5BEEE809D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387424"/>
            <a:ext cx="8229600" cy="1143000"/>
          </a:xfrm>
        </p:spPr>
        <p:txBody>
          <a:bodyPr/>
          <a:lstStyle/>
          <a:p>
            <a:r>
              <a:rPr lang="pl-PL" dirty="0">
                <a:hlinkClick r:id="rId3"/>
              </a:rPr>
              <a:t>http://www.tagxedo.com/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59118786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ytuł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Chmury wyrazowe</a:t>
            </a:r>
          </a:p>
        </p:txBody>
      </p:sp>
      <p:sp>
        <p:nvSpPr>
          <p:cNvPr id="10" name="Symbol zastępczy zawartości 9"/>
          <p:cNvSpPr>
            <a:spLocks noGrp="1"/>
          </p:cNvSpPr>
          <p:nvPr>
            <p:ph sz="quarter" idx="4294967295"/>
          </p:nvPr>
        </p:nvSpPr>
        <p:spPr>
          <a:xfrm>
            <a:off x="0" y="2063750"/>
            <a:ext cx="3816350" cy="331152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 budowania definicji, interpretacji poezji czy wychwytywania błędów służy można użyć 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www.wordle.net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www.tagxedo.com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http://tagcrowd.com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0" indent="0">
              <a:buNone/>
            </a:pP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http://worditout.com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pl-PL" altLang="pl-PL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https://tagul.com/</a:t>
            </a:r>
            <a:endParaRPr lang="pl-PL" altLang="pl-PL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alt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Dzięki tej aplikacji możemy również sprawdzić, czy napisany przez nas tekst nie zawiera zbyt wielu błędów powtórzeniowych </a:t>
            </a:r>
          </a:p>
          <a:p>
            <a:endParaRPr lang="pl-PL" dirty="0"/>
          </a:p>
        </p:txBody>
      </p:sp>
      <p:pic>
        <p:nvPicPr>
          <p:cNvPr id="6" name="Symbol zastępczy zawartości 5" descr="róża.jpg"/>
          <p:cNvPicPr>
            <a:picLocks noGrp="1" noChangeAspect="1"/>
          </p:cNvPicPr>
          <p:nvPr>
            <p:ph sz="quarter" idx="4294967295"/>
          </p:nvPr>
        </p:nvPicPr>
        <p:blipFill>
          <a:blip r:embed="rId7" cstate="print"/>
          <a:stretch>
            <a:fillRect/>
          </a:stretch>
        </p:blipFill>
        <p:spPr>
          <a:xfrm>
            <a:off x="6824663" y="2170113"/>
            <a:ext cx="2319337" cy="2482850"/>
          </a:xfrm>
          <a:prstGeom prst="rect">
            <a:avLst/>
          </a:prstGeom>
        </p:spPr>
      </p:pic>
      <p:pic>
        <p:nvPicPr>
          <p:cNvPr id="7" name="Symbol zastępczy zawartości 3" descr="jabłk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682513" y="857250"/>
            <a:ext cx="3294366" cy="3402378"/>
          </a:xfrm>
          <a:prstGeom prst="rect">
            <a:avLst/>
          </a:prstGeom>
        </p:spPr>
      </p:pic>
      <p:pic>
        <p:nvPicPr>
          <p:cNvPr id="8" name="Obraz 7" descr="pie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486209" y="2504042"/>
            <a:ext cx="3555568" cy="340237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857251"/>
            <a:ext cx="9144000" cy="4572000"/>
          </a:xfrm>
          <a:prstGeom prst="rect">
            <a:avLst/>
          </a:prstGeom>
        </p:spPr>
      </p:pic>
      <p:sp>
        <p:nvSpPr>
          <p:cNvPr id="3" name="Prostokąt 2">
            <a:extLst>
              <a:ext uri="{FF2B5EF4-FFF2-40B4-BE49-F238E27FC236}">
                <a16:creationId xmlns:a16="http://schemas.microsoft.com/office/drawing/2014/main" xmlns="" id="{625B8492-CA26-4BF4-B15F-FBB078A6BF21}"/>
              </a:ext>
            </a:extLst>
          </p:cNvPr>
          <p:cNvSpPr/>
          <p:nvPr/>
        </p:nvSpPr>
        <p:spPr>
          <a:xfrm>
            <a:off x="747222" y="156943"/>
            <a:ext cx="54939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dirty="0">
                <a:solidFill>
                  <a:srgbClr val="002060"/>
                </a:solidFill>
                <a:hlinkClick r:id="rId11"/>
              </a:rPr>
              <a:t>https://wordart.com/create</a:t>
            </a:r>
            <a:r>
              <a:rPr lang="pl-PL" sz="3600" dirty="0">
                <a:solidFill>
                  <a:srgbClr val="00206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0737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 rotWithShape="1">
          <a:blip r:embed="rId2" cstate="print"/>
          <a:srcRect l="388" t="5201" r="1962" b="13600"/>
          <a:stretch/>
        </p:blipFill>
        <p:spPr>
          <a:xfrm>
            <a:off x="107504" y="836712"/>
            <a:ext cx="8928992" cy="4176464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CA4C4E5-F1AF-4D5E-92AF-AE3510B47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240027"/>
          </a:xfrm>
        </p:spPr>
        <p:txBody>
          <a:bodyPr/>
          <a:lstStyle/>
          <a:p>
            <a:r>
              <a:rPr lang="pl-PL" dirty="0">
                <a:hlinkClick r:id="rId3"/>
              </a:rPr>
              <a:t>http://mindmapfree.com/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1641528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2" cstate="print"/>
          <a:srcRect t="3801" r="3538" b="6602"/>
          <a:stretch/>
        </p:blipFill>
        <p:spPr>
          <a:xfrm>
            <a:off x="0" y="764704"/>
            <a:ext cx="8820472" cy="4608512"/>
          </a:xfrm>
          <a:prstGeom prst="rect">
            <a:avLst/>
          </a:prstGeom>
        </p:spPr>
      </p:pic>
      <p:sp>
        <p:nvSpPr>
          <p:cNvPr id="4" name="Tytuł 3">
            <a:extLst>
              <a:ext uri="{FF2B5EF4-FFF2-40B4-BE49-F238E27FC236}">
                <a16:creationId xmlns:a16="http://schemas.microsoft.com/office/drawing/2014/main" xmlns="" id="{3119E688-E862-4110-BE4C-6EB2C05AB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312035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https://pl.pinterest.com/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661062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80802D45-57E3-4E42-8F54-93BF958B8A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994" t="5335" r="18864" b="30656"/>
          <a:stretch/>
        </p:blipFill>
        <p:spPr>
          <a:xfrm>
            <a:off x="179512" y="1052736"/>
            <a:ext cx="8676456" cy="4320480"/>
          </a:xfrm>
          <a:prstGeom prst="rect">
            <a:avLst/>
          </a:prstGeom>
        </p:spPr>
      </p:pic>
      <p:sp>
        <p:nvSpPr>
          <p:cNvPr id="5" name="Tytuł 4">
            <a:extLst>
              <a:ext uri="{FF2B5EF4-FFF2-40B4-BE49-F238E27FC236}">
                <a16:creationId xmlns:a16="http://schemas.microsoft.com/office/drawing/2014/main" xmlns="" id="{9EDE80D4-CE86-4920-8203-6D4022C85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384043"/>
          </a:xfrm>
        </p:spPr>
        <p:txBody>
          <a:bodyPr/>
          <a:lstStyle/>
          <a:p>
            <a:r>
              <a:rPr lang="pl-PL" dirty="0">
                <a:hlinkClick r:id="rId3"/>
              </a:rPr>
              <a:t>https://www.jimdo.com/</a:t>
            </a:r>
            <a:r>
              <a:rPr lang="pl-PL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3280849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864096"/>
          </a:xfrm>
        </p:spPr>
        <p:txBody>
          <a:bodyPr>
            <a:normAutofit/>
          </a:bodyPr>
          <a:lstStyle/>
          <a:p>
            <a:r>
              <a:rPr lang="pl-PL" dirty="0"/>
              <a:t>Nauczyciel i uczeń otwarty na świat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>
          <a:xfrm>
            <a:off x="467544" y="1628800"/>
            <a:ext cx="7796030" cy="3311189"/>
          </a:xfrm>
        </p:spPr>
        <p:txBody>
          <a:bodyPr/>
          <a:lstStyle/>
          <a:p>
            <a:r>
              <a:rPr lang="pl-PL" dirty="0">
                <a:latin typeface="Calibri" pitchFamily="34" charset="0"/>
              </a:rPr>
              <a:t>Współpraca z innymi szkołami 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>
                <a:latin typeface="Calibri" pitchFamily="34" charset="0"/>
              </a:rPr>
              <a:t>eTwinning</a:t>
            </a:r>
            <a:endParaRPr lang="pl-PL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alibri" pitchFamily="34" charset="0"/>
              </a:rPr>
              <a:t>Erasmus+</a:t>
            </a:r>
          </a:p>
          <a:p>
            <a:r>
              <a:rPr lang="pl-PL" dirty="0">
                <a:latin typeface="Calibri" pitchFamily="34" charset="0"/>
              </a:rPr>
              <a:t>Inne możliwości</a:t>
            </a:r>
          </a:p>
          <a:p>
            <a:endParaRPr lang="pl-PL" dirty="0"/>
          </a:p>
        </p:txBody>
      </p:sp>
      <p:pic>
        <p:nvPicPr>
          <p:cNvPr id="5" name="Picture 2" descr="Kula ziemsk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120" y="2235574"/>
            <a:ext cx="2834934" cy="26462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032344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816091"/>
          </a:xfrm>
        </p:spPr>
        <p:txBody>
          <a:bodyPr>
            <a:normAutofit/>
          </a:bodyPr>
          <a:lstStyle/>
          <a:p>
            <a:r>
              <a:rPr lang="pl-PL" dirty="0"/>
              <a:t>Nauczyciel i uczeń otwarty na Świat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>
                <a:latin typeface="Calibri" pitchFamily="34" charset="0"/>
              </a:rPr>
              <a:t>Współpraca z innymi szkołami </a:t>
            </a:r>
          </a:p>
          <a:p>
            <a:pPr>
              <a:buFont typeface="Wingdings" pitchFamily="2" charset="2"/>
              <a:buChar char="ü"/>
            </a:pPr>
            <a:r>
              <a:rPr lang="pl-PL" dirty="0" err="1">
                <a:latin typeface="Calibri" pitchFamily="34" charset="0"/>
              </a:rPr>
              <a:t>eTwinning</a:t>
            </a:r>
            <a:endParaRPr lang="pl-PL" dirty="0">
              <a:latin typeface="Calibri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pl-PL" dirty="0">
                <a:latin typeface="Calibri" pitchFamily="34" charset="0"/>
              </a:rPr>
              <a:t>Erasmus+</a:t>
            </a:r>
          </a:p>
          <a:p>
            <a:r>
              <a:rPr lang="pl-PL" dirty="0">
                <a:latin typeface="Calibri" pitchFamily="34" charset="0"/>
              </a:rPr>
              <a:t>Inne możliwości</a:t>
            </a:r>
          </a:p>
          <a:p>
            <a:endParaRPr lang="pl-PL" dirty="0"/>
          </a:p>
        </p:txBody>
      </p:sp>
      <p:pic>
        <p:nvPicPr>
          <p:cNvPr id="5" name="Picture 2" descr="Kula ziemska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120" y="2235574"/>
            <a:ext cx="2834934" cy="2646294"/>
          </a:xfrm>
          <a:prstGeom prst="rect">
            <a:avLst/>
          </a:prstGeom>
          <a:noFill/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268760"/>
            <a:ext cx="8513772" cy="404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86994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18C9A347-9990-4C15-91F4-9254F2434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2675" y="2132856"/>
            <a:ext cx="8579296" cy="1143000"/>
          </a:xfrm>
        </p:spPr>
        <p:txBody>
          <a:bodyPr/>
          <a:lstStyle/>
          <a:p>
            <a:r>
              <a:rPr lang="pl-PL" dirty="0"/>
              <a:t>Roboty i ich pomoc w rozwijaniu kompetencji matematyczno-przyrodniczych</a:t>
            </a:r>
          </a:p>
        </p:txBody>
      </p:sp>
    </p:spTree>
    <p:extLst>
      <p:ext uri="{BB962C8B-B14F-4D97-AF65-F5344CB8AC3E}">
        <p14:creationId xmlns:p14="http://schemas.microsoft.com/office/powerpoint/2010/main" xmlns="" val="37084315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FC75B04-4B27-451D-8BE1-EC3E1F55D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332656"/>
            <a:ext cx="8229600" cy="1143000"/>
          </a:xfrm>
        </p:spPr>
        <p:txBody>
          <a:bodyPr/>
          <a:lstStyle/>
          <a:p>
            <a:pPr algn="ctr"/>
            <a:r>
              <a:rPr lang="pl-PL" dirty="0" err="1"/>
              <a:t>Ozobot</a:t>
            </a:r>
            <a:endParaRPr lang="pl-PL" dirty="0"/>
          </a:p>
        </p:txBody>
      </p:sp>
      <p:pic>
        <p:nvPicPr>
          <p:cNvPr id="4100" name="Picture 4" descr="Podobny obraz">
            <a:extLst>
              <a:ext uri="{FF2B5EF4-FFF2-40B4-BE49-F238E27FC236}">
                <a16:creationId xmlns:a16="http://schemas.microsoft.com/office/drawing/2014/main" xmlns="" id="{A6F7C76A-2317-4976-A96C-C12C7E491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916" y="1916832"/>
            <a:ext cx="3798168" cy="3366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7408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D56CE34-915B-4A59-94BF-E07CF5735E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60648"/>
            <a:ext cx="8229600" cy="936104"/>
          </a:xfrm>
        </p:spPr>
        <p:txBody>
          <a:bodyPr/>
          <a:lstStyle/>
          <a:p>
            <a:r>
              <a:rPr lang="pl-PL" dirty="0" smtClean="0"/>
              <a:t>Od </a:t>
            </a:r>
            <a:r>
              <a:rPr lang="pl-PL" dirty="0"/>
              <a:t>stopnia ich złożoności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FAB8875-CF67-4F05-8007-EE2D8B6C7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3648405"/>
          </a:xfrm>
        </p:spPr>
        <p:txBody>
          <a:bodyPr/>
          <a:lstStyle/>
          <a:p>
            <a:r>
              <a:rPr lang="pl-PL" b="1" dirty="0"/>
              <a:t>środki proste</a:t>
            </a:r>
            <a:r>
              <a:rPr lang="pl-PL" dirty="0"/>
              <a:t>, do których należą m.in. naturalne okazy występujące w środowisku naturalnym, okazy eksponowane w warunkach sztucznych, okazy spreparowane, modele, obrazy, mapy, wykresy itd</a:t>
            </a:r>
            <a:r>
              <a:rPr lang="pl-PL" dirty="0" smtClean="0"/>
              <a:t>.;</a:t>
            </a:r>
            <a:endParaRPr lang="pl-PL" dirty="0"/>
          </a:p>
          <a:p>
            <a:r>
              <a:rPr lang="pl-PL" b="1" dirty="0"/>
              <a:t>środki złożone</a:t>
            </a:r>
            <a:r>
              <a:rPr lang="pl-PL" dirty="0"/>
              <a:t>, którymi są różnorodne urządzenia mechaniczne, elektryczne i elektroniczne (projektory filmowe, foliogramy, odbiorniki telewizyjne komputery itd</a:t>
            </a:r>
            <a:r>
              <a:rPr lang="pl-PL" dirty="0" smtClean="0"/>
              <a:t>.).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83216161"/>
      </p:ext>
    </p:extLst>
  </p:cSld>
  <p:clrMapOvr>
    <a:masterClrMapping/>
  </p:clrMapOvr>
  <p:transition spd="slow">
    <p:cover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D8DDAD8-61B7-429C-822D-95985DEB88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1840" y="260648"/>
            <a:ext cx="2232248" cy="1143000"/>
          </a:xfrm>
        </p:spPr>
        <p:txBody>
          <a:bodyPr/>
          <a:lstStyle/>
          <a:p>
            <a:pPr algn="ctr"/>
            <a:r>
              <a:rPr lang="pl-PL" dirty="0"/>
              <a:t>DOC</a:t>
            </a:r>
          </a:p>
        </p:txBody>
      </p:sp>
      <p:pic>
        <p:nvPicPr>
          <p:cNvPr id="3074" name="Picture 2" descr="Podobny obraz">
            <a:extLst>
              <a:ext uri="{FF2B5EF4-FFF2-40B4-BE49-F238E27FC236}">
                <a16:creationId xmlns:a16="http://schemas.microsoft.com/office/drawing/2014/main" xmlns="" id="{8AACF22B-A301-4533-A4C4-49BD6600A1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880828"/>
            <a:ext cx="4022204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8641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4F92E64-770A-447B-B6C6-841D16440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728" y="836712"/>
            <a:ext cx="4906888" cy="1143000"/>
          </a:xfrm>
        </p:spPr>
        <p:txBody>
          <a:bodyPr/>
          <a:lstStyle/>
          <a:p>
            <a:pPr algn="ctr"/>
            <a:r>
              <a:rPr lang="pl-PL" dirty="0" err="1"/>
              <a:t>Dash&amp;Dot</a:t>
            </a:r>
            <a:endParaRPr lang="pl-PL" dirty="0"/>
          </a:p>
        </p:txBody>
      </p:sp>
      <p:pic>
        <p:nvPicPr>
          <p:cNvPr id="2050" name="Picture 2" descr="DASH">
            <a:extLst>
              <a:ext uri="{FF2B5EF4-FFF2-40B4-BE49-F238E27FC236}">
                <a16:creationId xmlns:a16="http://schemas.microsoft.com/office/drawing/2014/main" xmlns="" id="{35B65C67-39AF-4F7A-8D99-7EDC9DA35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097234"/>
            <a:ext cx="3151237" cy="2863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192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61D9BC-F8B3-4F93-A0D1-8F8E0C4F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88840"/>
            <a:ext cx="8229600" cy="1143000"/>
          </a:xfrm>
        </p:spPr>
        <p:txBody>
          <a:bodyPr/>
          <a:lstStyle/>
          <a:p>
            <a:pPr algn="ctr"/>
            <a:r>
              <a:rPr lang="pl-PL" dirty="0"/>
              <a:t>Metody wspierania nauczycieli </a:t>
            </a:r>
            <a:br>
              <a:rPr lang="pl-PL" dirty="0"/>
            </a:br>
            <a:r>
              <a:rPr lang="pl-PL" dirty="0"/>
              <a:t>w pracy ze środkami dydaktycznymi </a:t>
            </a:r>
          </a:p>
        </p:txBody>
      </p:sp>
    </p:spTree>
    <p:extLst>
      <p:ext uri="{BB962C8B-B14F-4D97-AF65-F5344CB8AC3E}">
        <p14:creationId xmlns:p14="http://schemas.microsoft.com/office/powerpoint/2010/main" xmlns="" val="123930090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xmlns="" id="{898556B4-DE41-49F0-89C6-A7E26717F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384043"/>
          </a:xfrm>
        </p:spPr>
        <p:txBody>
          <a:bodyPr/>
          <a:lstStyle/>
          <a:p>
            <a:r>
              <a:rPr lang="pl-PL" dirty="0" smtClean="0"/>
              <a:t>Matematyczne Stacje Badawcze</a:t>
            </a:r>
            <a:endParaRPr lang="pl-PL" dirty="0"/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2559E825-959E-4642-AE81-8E296A1078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836712"/>
            <a:ext cx="8640960" cy="3648405"/>
          </a:xfrm>
        </p:spPr>
        <p:txBody>
          <a:bodyPr/>
          <a:lstStyle/>
          <a:p>
            <a:pPr lvl="1">
              <a:buFont typeface="Arial" pitchFamily="34" charset="0"/>
              <a:buChar char="•"/>
            </a:pPr>
            <a:r>
              <a:rPr lang="pl-PL" dirty="0" smtClean="0"/>
              <a:t>zmiany ustawienia ławek – należy odejść od tradycyjnego ustawienia w rzędach, ponieważ nie daje to możliwości pracy w grupach;</a:t>
            </a:r>
            <a:endParaRPr lang="pl-PL" dirty="0"/>
          </a:p>
          <a:p>
            <a:pPr lvl="1">
              <a:buFont typeface="Arial" pitchFamily="34" charset="0"/>
              <a:buChar char="•"/>
            </a:pPr>
            <a:r>
              <a:rPr lang="pl-PL" dirty="0" smtClean="0"/>
              <a:t>utworzenia oddzielnych stanowisk dla każdej stacji, wyposażenia ich w narzędzia i pomoce niezbędne do podejmowania określonych czynności oraz przygotowania kopert z zadaniami – problemami do wykonania;</a:t>
            </a:r>
            <a:endParaRPr lang="pl-PL" dirty="0"/>
          </a:p>
          <a:p>
            <a:pPr lvl="1">
              <a:buFont typeface="Arial" pitchFamily="34" charset="0"/>
              <a:buChar char="•"/>
            </a:pPr>
            <a:r>
              <a:rPr lang="pl-PL" dirty="0" smtClean="0"/>
              <a:t>nadania stacjom nazw – adekwatnych do podejmowanych w nich działań;</a:t>
            </a:r>
            <a:endParaRPr lang="pl-PL" dirty="0"/>
          </a:p>
          <a:p>
            <a:pPr lvl="1">
              <a:buFont typeface="Arial" pitchFamily="34" charset="0"/>
              <a:buChar char="•"/>
            </a:pPr>
            <a:r>
              <a:rPr lang="pl-PL" dirty="0" smtClean="0"/>
              <a:t>określenia ram czasowych dla poszczególnych działań, wprowadza to porządek w grupie, mobilizuje do lepszej organizacji pracy.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3501527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5536" y="0"/>
            <a:ext cx="5829300" cy="858322"/>
          </a:xfrm>
        </p:spPr>
        <p:txBody>
          <a:bodyPr/>
          <a:lstStyle/>
          <a:p>
            <a:r>
              <a:rPr lang="pl-PL" dirty="0" err="1"/>
              <a:t>WebQuest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pl-PL" dirty="0">
                <a:latin typeface="+mj-lt"/>
              </a:rPr>
              <a:t>Wymaga starannego </a:t>
            </a:r>
            <a:r>
              <a:rPr lang="pl-PL" dirty="0" smtClean="0">
                <a:latin typeface="+mj-lt"/>
              </a:rPr>
              <a:t>przygotowania;</a:t>
            </a: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Poszukiwanie rozwiązań w formie indywidualnej </a:t>
            </a:r>
          </a:p>
          <a:p>
            <a:pPr marL="0" indent="0">
              <a:buNone/>
            </a:pPr>
            <a:r>
              <a:rPr lang="pl-PL" dirty="0">
                <a:latin typeface="+mj-lt"/>
              </a:rPr>
              <a:t>    i </a:t>
            </a:r>
            <a:r>
              <a:rPr lang="pl-PL" dirty="0" smtClean="0">
                <a:latin typeface="+mj-lt"/>
              </a:rPr>
              <a:t>grupowej;</a:t>
            </a: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Wcielanie się w różne </a:t>
            </a:r>
            <a:r>
              <a:rPr lang="pl-PL" dirty="0" smtClean="0">
                <a:latin typeface="+mj-lt"/>
              </a:rPr>
              <a:t>role;</a:t>
            </a: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Następuje pobudzanie i aktywizowanie rozmaitych </a:t>
            </a:r>
            <a:r>
              <a:rPr lang="pl-PL" dirty="0" smtClean="0">
                <a:latin typeface="+mj-lt"/>
              </a:rPr>
              <a:t>umiejętności;</a:t>
            </a: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Powiązanie zdobytej wiedzy z </a:t>
            </a:r>
            <a:r>
              <a:rPr lang="pl-PL" dirty="0" smtClean="0">
                <a:latin typeface="+mj-lt"/>
              </a:rPr>
              <a:t>praktyką;</a:t>
            </a:r>
            <a:endParaRPr lang="pl-PL" dirty="0">
              <a:latin typeface="+mj-lt"/>
            </a:endParaRPr>
          </a:p>
          <a:p>
            <a:r>
              <a:rPr lang="pl-PL" dirty="0">
                <a:latin typeface="+mj-lt"/>
              </a:rPr>
              <a:t>Rzetelna ewaluacja osiągnięć każdego ucznia.</a:t>
            </a:r>
          </a:p>
        </p:txBody>
      </p:sp>
    </p:spTree>
    <p:extLst>
      <p:ext uri="{BB962C8B-B14F-4D97-AF65-F5344CB8AC3E}">
        <p14:creationId xmlns:p14="http://schemas.microsoft.com/office/powerpoint/2010/main" xmlns="" val="22897217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crush"/>
      </p:transition>
    </mc:Choice>
    <mc:Fallback>
      <p:transition spd="slow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419643A-BD64-4204-AF54-4AA7904822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pl-PL" dirty="0" smtClean="0"/>
              <a:t>Matematyka w terenie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2003618-5FD9-447D-BC25-BFBA17C82D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Wycieczki</a:t>
            </a:r>
          </a:p>
          <a:p>
            <a:r>
              <a:rPr lang="pl-PL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Poza salą lekcyjną</a:t>
            </a: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006541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6757BD-61C9-4A8B-A1AF-BD03105BF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768" y="1988840"/>
            <a:ext cx="3888432" cy="1143000"/>
          </a:xfrm>
        </p:spPr>
        <p:txBody>
          <a:bodyPr/>
          <a:lstStyle/>
          <a:p>
            <a:pPr algn="ctr"/>
            <a:r>
              <a:rPr lang="pl-PL" dirty="0"/>
              <a:t>Gry i zabawy</a:t>
            </a:r>
          </a:p>
        </p:txBody>
      </p:sp>
    </p:spTree>
    <p:extLst>
      <p:ext uri="{BB962C8B-B14F-4D97-AF65-F5344CB8AC3E}">
        <p14:creationId xmlns:p14="http://schemas.microsoft.com/office/powerpoint/2010/main" xmlns="" val="38299537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68C9F48-6151-4A63-BB42-47AC6147D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9672" y="0"/>
            <a:ext cx="5626968" cy="1143000"/>
          </a:xfrm>
        </p:spPr>
        <p:txBody>
          <a:bodyPr/>
          <a:lstStyle/>
          <a:p>
            <a:pPr algn="ctr"/>
            <a:r>
              <a:rPr lang="pl-PL" dirty="0"/>
              <a:t>Gry planszowe</a:t>
            </a:r>
          </a:p>
        </p:txBody>
      </p:sp>
      <p:pic>
        <p:nvPicPr>
          <p:cNvPr id="6148" name="Picture 4" descr="Podobny obraz">
            <a:extLst>
              <a:ext uri="{FF2B5EF4-FFF2-40B4-BE49-F238E27FC236}">
                <a16:creationId xmlns:a16="http://schemas.microsoft.com/office/drawing/2014/main" xmlns="" id="{EA36C3FE-AA4F-4DD3-862E-F159423AE5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544767">
            <a:off x="1302961" y="1660604"/>
            <a:ext cx="2794113" cy="3347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Podobny obraz">
            <a:extLst>
              <a:ext uri="{FF2B5EF4-FFF2-40B4-BE49-F238E27FC236}">
                <a16:creationId xmlns:a16="http://schemas.microsoft.com/office/drawing/2014/main" xmlns="" id="{33DC0995-FE7A-497B-B25E-4344605CE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8693587">
            <a:off x="4486162" y="1700766"/>
            <a:ext cx="3228030" cy="3147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59577375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DC190BB-463B-42B6-90DF-250094207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260648"/>
            <a:ext cx="8229600" cy="1143000"/>
          </a:xfrm>
        </p:spPr>
        <p:txBody>
          <a:bodyPr/>
          <a:lstStyle/>
          <a:p>
            <a:r>
              <a:rPr lang="pl-PL" dirty="0" smtClean="0"/>
              <a:t>Nasze wieże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DB4E125-5AF3-4527-9BD7-F053D8B0D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908720"/>
            <a:ext cx="8229600" cy="4320480"/>
          </a:xfrm>
        </p:spPr>
        <p:txBody>
          <a:bodyPr/>
          <a:lstStyle/>
          <a:p>
            <a:r>
              <a:rPr lang="pl-PL" sz="2000" b="1" i="1" dirty="0" smtClean="0"/>
              <a:t>Potrzebne materiały: </a:t>
            </a:r>
            <a:r>
              <a:rPr lang="pl-PL" sz="2000" dirty="0" smtClean="0"/>
              <a:t>kartki A4 – po pięć sztuk dla każdego zespołu, karteczki samoprzylepne w różnych kolorach, kolorowe markery, </a:t>
            </a:r>
            <a:r>
              <a:rPr lang="pl-PL" sz="2000" dirty="0"/>
              <a:t>miary krawieckie, figurki </a:t>
            </a:r>
            <a:r>
              <a:rPr lang="pl-PL" sz="2000" dirty="0" smtClean="0"/>
              <a:t>zwierząt;</a:t>
            </a:r>
            <a:endParaRPr lang="pl-PL" sz="2000" dirty="0"/>
          </a:p>
          <a:p>
            <a:r>
              <a:rPr lang="pl-PL" sz="2000" dirty="0" smtClean="0"/>
              <a:t>Utwórzcie cztery zespoły pięcioosobowe. Waszym zadaniem będzie zbudowanie w grupach jak najwyższej, najbardziej oryginalnej i najbardziej trwałej budowli, która będzie samodzielnie stała na ławce. Macie do dyspozycji tylko trzy pudełka kartonowe, trzy kartki papieru A4 i karteczki samoprzylepne (budowlę trzeba zbudować bez użycia kleju, taśmy oraz nożyczek). Możecie ozdobić swoje konstrukcje za pomocą markerów;</a:t>
            </a:r>
            <a:endParaRPr lang="pl-PL" sz="2000" dirty="0"/>
          </a:p>
          <a:p>
            <a:r>
              <a:rPr lang="pl-PL" sz="2000" dirty="0" smtClean="0"/>
              <a:t>Zastanówcie się w swoich zespołach, jak najlepiej wykonać to zadanie. Po wykonaniu zadania wasza wieża musi stać samodzielnie;</a:t>
            </a:r>
            <a:endParaRPr lang="pl-PL" sz="2000" dirty="0"/>
          </a:p>
          <a:p>
            <a:r>
              <a:rPr lang="pl-PL" sz="2000" dirty="0" smtClean="0"/>
              <a:t>Zmierzcie wysokość waszej wieży </a:t>
            </a:r>
            <a:r>
              <a:rPr lang="pl-PL" sz="2000" dirty="0"/>
              <a:t>i ustawcie na ich szczycie figurki </a:t>
            </a:r>
            <a:r>
              <a:rPr lang="pl-PL" sz="2000" dirty="0" smtClean="0"/>
              <a:t>zwierząt;</a:t>
            </a:r>
            <a:endParaRPr lang="pl-PL" sz="2000" dirty="0"/>
          </a:p>
          <a:p>
            <a:r>
              <a:rPr lang="pl-PL" sz="2000" dirty="0"/>
              <a:t>Opowiedzcie, co może to zwierzę zobaczyć z wieży.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2359156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784BA89-F86E-40CA-9957-EB3A67CE1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528059"/>
          </a:xfrm>
        </p:spPr>
        <p:txBody>
          <a:bodyPr/>
          <a:lstStyle/>
          <a:p>
            <a:r>
              <a:rPr lang="pl-PL" dirty="0"/>
              <a:t>Dyktando graficzne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xmlns="" id="{0F7F104A-0BAC-4B1D-81A0-8812DB203581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052736"/>
            <a:ext cx="4392488" cy="4431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407955544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02089A0-CEFF-4C88-AE94-698C4B0867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188640"/>
            <a:ext cx="8229600" cy="384043"/>
          </a:xfrm>
        </p:spPr>
        <p:txBody>
          <a:bodyPr/>
          <a:lstStyle/>
          <a:p>
            <a:r>
              <a:rPr lang="pl-PL" dirty="0"/>
              <a:t>Środki dydaktyczne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3A99E69-CDC6-4AA7-B18D-3381A27F4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62946"/>
            <a:ext cx="8229600" cy="3648405"/>
          </a:xfrm>
        </p:spPr>
        <p:txBody>
          <a:bodyPr/>
          <a:lstStyle/>
          <a:p>
            <a:r>
              <a:rPr lang="pl-PL" sz="2400" b="1" dirty="0"/>
              <a:t>wzrokowe </a:t>
            </a:r>
            <a:r>
              <a:rPr lang="pl-PL" sz="2400" dirty="0"/>
              <a:t>(przedmioty naturalne, maszyny, narzędzia, preparaty, modele, obrazy ruchome i nieruchome, barwne i czarno-białe, schematy, symbole, m.in. słowa - a zatem również teksty drukowane i pisane - litery i cyfry, a ponadto diagramy itp.);</a:t>
            </a:r>
          </a:p>
          <a:p>
            <a:r>
              <a:rPr lang="pl-PL" sz="2400" b="1" dirty="0"/>
              <a:t>słuchowe</a:t>
            </a:r>
            <a:r>
              <a:rPr lang="pl-PL" sz="2400" dirty="0"/>
              <a:t> (płyty gramofonowe i taśmy magnetofonowe wraz z urządzeniami umożliwiającymi posługiwanie się nimi, aparaty radiowe, instrumenty muzyczne itd.);</a:t>
            </a:r>
          </a:p>
          <a:p>
            <a:r>
              <a:rPr lang="pl-PL" sz="2400" b="1" dirty="0"/>
              <a:t>wzrokowo-słuchowe</a:t>
            </a:r>
            <a:r>
              <a:rPr lang="pl-PL" sz="2400" dirty="0"/>
              <a:t> (aparaty telewizyjne projektory filmowe, kasety wideo itp.);</a:t>
            </a:r>
          </a:p>
          <a:p>
            <a:r>
              <a:rPr lang="pl-PL" sz="2400" b="1" dirty="0"/>
              <a:t>częściowo automatyzujące proces nauczania </a:t>
            </a:r>
            <a:r>
              <a:rPr lang="pl-PL" sz="2400" dirty="0"/>
              <a:t>- uczenia się (podręczniki programowe, maszyny dydaktyczne, laboratoria językowe, tzw. klasy zautomatyzowane itd.).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3975516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A5C8A8B-5CD9-4A4E-9C54-3D916139D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816091"/>
          </a:xfrm>
        </p:spPr>
        <p:txBody>
          <a:bodyPr/>
          <a:lstStyle/>
          <a:p>
            <a:pPr algn="ctr"/>
            <a:r>
              <a:rPr lang="pl-PL" dirty="0"/>
              <a:t>Mata do kodowania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xmlns="" id="{29C458BD-6E0C-4D89-A36E-BC716A023B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79386985"/>
              </p:ext>
            </p:extLst>
          </p:nvPr>
        </p:nvGraphicFramePr>
        <p:xfrm>
          <a:off x="2627784" y="1700808"/>
          <a:ext cx="4248472" cy="3600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31059">
                  <a:extLst>
                    <a:ext uri="{9D8B030D-6E8A-4147-A177-3AD203B41FA5}">
                      <a16:colId xmlns:a16="http://schemas.microsoft.com/office/drawing/2014/main" xmlns="" val="3050725345"/>
                    </a:ext>
                  </a:extLst>
                </a:gridCol>
                <a:gridCol w="531059">
                  <a:extLst>
                    <a:ext uri="{9D8B030D-6E8A-4147-A177-3AD203B41FA5}">
                      <a16:colId xmlns:a16="http://schemas.microsoft.com/office/drawing/2014/main" xmlns="" val="2110955242"/>
                    </a:ext>
                  </a:extLst>
                </a:gridCol>
                <a:gridCol w="531059">
                  <a:extLst>
                    <a:ext uri="{9D8B030D-6E8A-4147-A177-3AD203B41FA5}">
                      <a16:colId xmlns:a16="http://schemas.microsoft.com/office/drawing/2014/main" xmlns="" val="3229888916"/>
                    </a:ext>
                  </a:extLst>
                </a:gridCol>
                <a:gridCol w="531059">
                  <a:extLst>
                    <a:ext uri="{9D8B030D-6E8A-4147-A177-3AD203B41FA5}">
                      <a16:colId xmlns:a16="http://schemas.microsoft.com/office/drawing/2014/main" xmlns="" val="842155747"/>
                    </a:ext>
                  </a:extLst>
                </a:gridCol>
                <a:gridCol w="531059">
                  <a:extLst>
                    <a:ext uri="{9D8B030D-6E8A-4147-A177-3AD203B41FA5}">
                      <a16:colId xmlns:a16="http://schemas.microsoft.com/office/drawing/2014/main" xmlns="" val="792692802"/>
                    </a:ext>
                  </a:extLst>
                </a:gridCol>
                <a:gridCol w="531059">
                  <a:extLst>
                    <a:ext uri="{9D8B030D-6E8A-4147-A177-3AD203B41FA5}">
                      <a16:colId xmlns:a16="http://schemas.microsoft.com/office/drawing/2014/main" xmlns="" val="1789268748"/>
                    </a:ext>
                  </a:extLst>
                </a:gridCol>
                <a:gridCol w="531059">
                  <a:extLst>
                    <a:ext uri="{9D8B030D-6E8A-4147-A177-3AD203B41FA5}">
                      <a16:colId xmlns:a16="http://schemas.microsoft.com/office/drawing/2014/main" xmlns="" val="3487199700"/>
                    </a:ext>
                  </a:extLst>
                </a:gridCol>
                <a:gridCol w="531059">
                  <a:extLst>
                    <a:ext uri="{9D8B030D-6E8A-4147-A177-3AD203B41FA5}">
                      <a16:colId xmlns:a16="http://schemas.microsoft.com/office/drawing/2014/main" xmlns="" val="3360457684"/>
                    </a:ext>
                  </a:extLst>
                </a:gridCol>
              </a:tblGrid>
              <a:tr h="450050"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61936640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287431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30006032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22583207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6260754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22136733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6818957"/>
                  </a:ext>
                </a:extLst>
              </a:tr>
              <a:tr h="450050"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l-PL" dirty="0">
                        <a:ln>
                          <a:solidFill>
                            <a:sysClr val="windowText" lastClr="000000"/>
                          </a:solidFill>
                        </a:ln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5139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3417042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8FCF533-E981-4B67-9A8D-D0E7EA27C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04" y="452669"/>
            <a:ext cx="8928992" cy="672075"/>
          </a:xfrm>
        </p:spPr>
        <p:txBody>
          <a:bodyPr/>
          <a:lstStyle/>
          <a:p>
            <a:r>
              <a:rPr lang="pl-PL" dirty="0">
                <a:hlinkClick r:id="rId2"/>
              </a:rPr>
              <a:t>http://nowoczesnenauczanie.edu.pl/generator.html</a:t>
            </a:r>
            <a:r>
              <a:rPr lang="pl-PL" dirty="0"/>
              <a:t> 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C166943F-FED5-4478-A513-264FBB32BE9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000" t="3800" r="7475" b="9400"/>
          <a:stretch/>
        </p:blipFill>
        <p:spPr>
          <a:xfrm>
            <a:off x="457200" y="1196752"/>
            <a:ext cx="8003232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624206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3E617F-2CAC-41C3-BE94-8D2353279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672075"/>
          </a:xfrm>
        </p:spPr>
        <p:txBody>
          <a:bodyPr/>
          <a:lstStyle/>
          <a:p>
            <a:r>
              <a:rPr lang="pl-PL" dirty="0"/>
              <a:t>Czarodziejskie zwierzątka</a:t>
            </a: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xmlns="" id="{81646A3B-B766-4050-965A-FA1B5318DF4A}"/>
              </a:ext>
            </a:extLst>
          </p:cNvPr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340768"/>
            <a:ext cx="4968552" cy="3960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84148082"/>
      </p:ext>
    </p:extLst>
  </p:cSld>
  <p:clrMapOvr>
    <a:masterClrMapping/>
  </p:clrMapOvr>
  <p:transition spd="slow">
    <p:cover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4FC5CCA-22E8-45A8-8972-65D432C6B7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4" y="260648"/>
            <a:ext cx="5760640" cy="1143000"/>
          </a:xfrm>
        </p:spPr>
        <p:txBody>
          <a:bodyPr/>
          <a:lstStyle/>
          <a:p>
            <a:pPr algn="ctr"/>
            <a:r>
              <a:rPr lang="pl-PL" dirty="0"/>
              <a:t>Chusta animacyjna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E4F81DAE-9F28-431F-9FB5-980446A0DD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27784" y="1628800"/>
            <a:ext cx="3312368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1982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50C6277-6AB8-493B-AF35-C3C4EF493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1556792"/>
            <a:ext cx="5626968" cy="1143000"/>
          </a:xfrm>
        </p:spPr>
        <p:txBody>
          <a:bodyPr/>
          <a:lstStyle/>
          <a:p>
            <a:pPr algn="ctr"/>
            <a:r>
              <a:rPr lang="pl-PL" dirty="0"/>
              <a:t>Bajki matematyczne</a:t>
            </a:r>
          </a:p>
        </p:txBody>
      </p:sp>
    </p:spTree>
    <p:extLst>
      <p:ext uri="{BB962C8B-B14F-4D97-AF65-F5344CB8AC3E}">
        <p14:creationId xmlns:p14="http://schemas.microsoft.com/office/powerpoint/2010/main" xmlns="" val="40264808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>
            <a:extLst>
              <a:ext uri="{FF2B5EF4-FFF2-40B4-BE49-F238E27FC236}">
                <a16:creationId xmlns:a16="http://schemas.microsoft.com/office/drawing/2014/main" xmlns="" id="{C623B13D-0FE1-4BCC-8C12-1D3028630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260648"/>
            <a:ext cx="4104456" cy="1143000"/>
          </a:xfrm>
        </p:spPr>
        <p:txBody>
          <a:bodyPr/>
          <a:lstStyle/>
          <a:p>
            <a:pPr algn="ctr"/>
            <a:r>
              <a:rPr lang="pl-PL" dirty="0" err="1"/>
              <a:t>Kamishibai</a:t>
            </a:r>
            <a:endParaRPr lang="pl-PL" dirty="0"/>
          </a:p>
        </p:txBody>
      </p:sp>
      <p:pic>
        <p:nvPicPr>
          <p:cNvPr id="5122" name="Picture 2" descr="Podobny obraz">
            <a:extLst>
              <a:ext uri="{FF2B5EF4-FFF2-40B4-BE49-F238E27FC236}">
                <a16:creationId xmlns:a16="http://schemas.microsoft.com/office/drawing/2014/main" xmlns="" id="{3AA81E08-CE56-4791-9C38-DD76F09FD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12776"/>
            <a:ext cx="515719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7110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9E0C428-A246-4764-94E0-6FD7FCDCB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80" y="620688"/>
            <a:ext cx="5554960" cy="1143000"/>
          </a:xfrm>
        </p:spPr>
        <p:txBody>
          <a:bodyPr/>
          <a:lstStyle/>
          <a:p>
            <a:pPr algn="ctr"/>
            <a:r>
              <a:rPr lang="pl-PL" dirty="0" err="1"/>
              <a:t>Lapbook</a:t>
            </a:r>
            <a:endParaRPr lang="pl-PL" dirty="0"/>
          </a:p>
        </p:txBody>
      </p:sp>
      <p:sp>
        <p:nvSpPr>
          <p:cNvPr id="3" name="Schemat blokowy: pamięć wewnętrzna 2">
            <a:extLst>
              <a:ext uri="{FF2B5EF4-FFF2-40B4-BE49-F238E27FC236}">
                <a16:creationId xmlns:a16="http://schemas.microsoft.com/office/drawing/2014/main" xmlns="" id="{038D5F52-89F2-40CC-9809-AA8CFB3247F4}"/>
              </a:ext>
            </a:extLst>
          </p:cNvPr>
          <p:cNvSpPr/>
          <p:nvPr/>
        </p:nvSpPr>
        <p:spPr>
          <a:xfrm>
            <a:off x="2627784" y="2492896"/>
            <a:ext cx="3384376" cy="2088232"/>
          </a:xfrm>
          <a:prstGeom prst="flowChartInternalStorag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92938793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3EA405C-018A-42D5-B9E6-A90F4415A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Podsumowanie modułu VII - oś oceny</a:t>
            </a:r>
          </a:p>
        </p:txBody>
      </p:sp>
      <p:cxnSp>
        <p:nvCxnSpPr>
          <p:cNvPr id="5" name="Łącznik prosty ze strzałką 4">
            <a:extLst>
              <a:ext uri="{FF2B5EF4-FFF2-40B4-BE49-F238E27FC236}">
                <a16:creationId xmlns:a16="http://schemas.microsoft.com/office/drawing/2014/main" xmlns="" id="{AB2A9CA2-471C-4BAC-9450-E60B5954148D}"/>
              </a:ext>
            </a:extLst>
          </p:cNvPr>
          <p:cNvCxnSpPr>
            <a:cxnSpLocks/>
          </p:cNvCxnSpPr>
          <p:nvPr/>
        </p:nvCxnSpPr>
        <p:spPr>
          <a:xfrm>
            <a:off x="827584" y="3284984"/>
            <a:ext cx="7200800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rostokąt 7">
            <a:extLst>
              <a:ext uri="{FF2B5EF4-FFF2-40B4-BE49-F238E27FC236}">
                <a16:creationId xmlns:a16="http://schemas.microsoft.com/office/drawing/2014/main" xmlns="" id="{0DE44807-54C6-4ADF-A015-DE4DAD62C834}"/>
              </a:ext>
            </a:extLst>
          </p:cNvPr>
          <p:cNvSpPr/>
          <p:nvPr/>
        </p:nvSpPr>
        <p:spPr>
          <a:xfrm>
            <a:off x="611560" y="3284984"/>
            <a:ext cx="1188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0 %</a:t>
            </a:r>
            <a:endParaRPr lang="pl-PL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Prostokąt 8">
            <a:extLst>
              <a:ext uri="{FF2B5EF4-FFF2-40B4-BE49-F238E27FC236}">
                <a16:creationId xmlns:a16="http://schemas.microsoft.com/office/drawing/2014/main" xmlns="" id="{0A218CD0-966D-4CE5-A8AE-C778DC4C2890}"/>
              </a:ext>
            </a:extLst>
          </p:cNvPr>
          <p:cNvSpPr/>
          <p:nvPr/>
        </p:nvSpPr>
        <p:spPr>
          <a:xfrm>
            <a:off x="7083253" y="3284984"/>
            <a:ext cx="18902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100 %</a:t>
            </a:r>
          </a:p>
        </p:txBody>
      </p:sp>
    </p:spTree>
    <p:extLst>
      <p:ext uri="{BB962C8B-B14F-4D97-AF65-F5344CB8AC3E}">
        <p14:creationId xmlns:p14="http://schemas.microsoft.com/office/powerpoint/2010/main" xmlns="" val="1798504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516FEC9-2C0E-472E-AFC6-4509B7690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76672"/>
            <a:ext cx="9144000" cy="1143000"/>
          </a:xfrm>
        </p:spPr>
        <p:txBody>
          <a:bodyPr/>
          <a:lstStyle/>
          <a:p>
            <a:r>
              <a:rPr lang="pl-PL" dirty="0"/>
              <a:t>Rola i znaczenie środków </a:t>
            </a:r>
            <a:r>
              <a:rPr lang="pl-PL" dirty="0" smtClean="0"/>
              <a:t>dydaktycznych </a:t>
            </a:r>
            <a:r>
              <a:rPr lang="pl-PL" dirty="0"/>
              <a:t/>
            </a:r>
            <a:br>
              <a:rPr lang="pl-PL" dirty="0"/>
            </a:br>
            <a:endParaRPr lang="pl-PL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6D976C3-5D73-47F1-8343-88CB08A92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3648405"/>
          </a:xfrm>
        </p:spPr>
        <p:txBody>
          <a:bodyPr/>
          <a:lstStyle/>
          <a:p>
            <a:r>
              <a:rPr lang="pl-PL" dirty="0"/>
              <a:t>aktywizacja procesu kształcenia; </a:t>
            </a:r>
          </a:p>
          <a:p>
            <a:r>
              <a:rPr lang="pl-PL" dirty="0"/>
              <a:t>ukierunkowanie percepcji; </a:t>
            </a:r>
          </a:p>
          <a:p>
            <a:r>
              <a:rPr lang="pl-PL" dirty="0"/>
              <a:t>rozwijanie samodzielności i aktywności; </a:t>
            </a:r>
          </a:p>
          <a:p>
            <a:r>
              <a:rPr lang="pl-PL" dirty="0"/>
              <a:t> poszerzanie źródeł informacji; </a:t>
            </a:r>
          </a:p>
          <a:p>
            <a:r>
              <a:rPr lang="pl-PL" dirty="0"/>
              <a:t>organizacja kontroli i samokontroli. </a:t>
            </a:r>
            <a:endParaRPr lang="pl-PL" dirty="0" smtClean="0"/>
          </a:p>
          <a:p>
            <a:pPr>
              <a:buNone/>
            </a:pP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950627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DB1EE0C-9BA0-4486-AEF1-9343F6D76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2669"/>
            <a:ext cx="8229600" cy="528059"/>
          </a:xfrm>
        </p:spPr>
        <p:txBody>
          <a:bodyPr/>
          <a:lstStyle/>
          <a:p>
            <a:r>
              <a:rPr lang="pl-PL" dirty="0" err="1"/>
              <a:t>Polisensoryczne</a:t>
            </a:r>
            <a:r>
              <a:rPr lang="pl-PL" dirty="0"/>
              <a:t> poznawanie świata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AF74A45-1C24-4064-91EA-41B2725577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5455" y="1196752"/>
            <a:ext cx="8229600" cy="3648405"/>
          </a:xfrm>
        </p:spPr>
        <p:txBody>
          <a:bodyPr/>
          <a:lstStyle/>
          <a:p>
            <a:r>
              <a:rPr lang="pl-PL" sz="2400" b="1" dirty="0"/>
              <a:t>przedmioty naturalne</a:t>
            </a:r>
            <a:r>
              <a:rPr lang="pl-PL" sz="2400" dirty="0"/>
              <a:t>, np. kasztany, muszle, kamienie, piłki, fasolki, owoce, patyki; </a:t>
            </a:r>
          </a:p>
          <a:p>
            <a:r>
              <a:rPr lang="pl-PL" sz="2400" b="1" dirty="0"/>
              <a:t>środki obrazowe</a:t>
            </a:r>
            <a:r>
              <a:rPr lang="pl-PL" sz="2400" dirty="0"/>
              <a:t>, np. rysunki, labirynty, fotografie, liczmany; </a:t>
            </a:r>
          </a:p>
          <a:p>
            <a:r>
              <a:rPr lang="pl-PL" sz="2400" b="1" dirty="0"/>
              <a:t>środki audiowizualne</a:t>
            </a:r>
            <a:r>
              <a:rPr lang="pl-PL" sz="2400" dirty="0"/>
              <a:t>, np. filmy, nagrania płytowe; </a:t>
            </a:r>
          </a:p>
          <a:p>
            <a:r>
              <a:rPr lang="pl-PL" sz="2400" b="1" dirty="0"/>
              <a:t>środki manipulacyjno-badawcze</a:t>
            </a:r>
            <a:r>
              <a:rPr lang="pl-PL" sz="2400" dirty="0"/>
              <a:t>; </a:t>
            </a:r>
          </a:p>
          <a:p>
            <a:r>
              <a:rPr lang="pl-PL" sz="2400" b="1" dirty="0"/>
              <a:t>środki konstrukcyjne i pomiarowe</a:t>
            </a:r>
            <a:r>
              <a:rPr lang="pl-PL" sz="2400" dirty="0"/>
              <a:t>, np. klocki, domino, kostki do gry, centymetr krawiecki, tangramy, puzzle; </a:t>
            </a:r>
          </a:p>
          <a:p>
            <a:r>
              <a:rPr lang="pl-PL" sz="2400" dirty="0"/>
              <a:t> </a:t>
            </a:r>
            <a:r>
              <a:rPr lang="pl-PL" sz="2400" b="1" dirty="0"/>
              <a:t>schematy, środki symboliczne</a:t>
            </a:r>
            <a:r>
              <a:rPr lang="pl-PL" sz="2400" dirty="0"/>
              <a:t>, np. plansze, diagramy, wykresy, gry planszowe; </a:t>
            </a:r>
          </a:p>
          <a:p>
            <a:r>
              <a:rPr lang="pl-PL" sz="2400" b="1" dirty="0"/>
              <a:t>teksty drukowane</a:t>
            </a:r>
            <a:r>
              <a:rPr lang="pl-PL" sz="2400" dirty="0"/>
              <a:t>, np. rebusy, szarady, karty pracy. </a:t>
            </a:r>
          </a:p>
          <a:p>
            <a:endParaRPr lang="pl-PL" sz="2400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670732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448</TotalTime>
  <Words>1115</Words>
  <Application>Microsoft Office PowerPoint</Application>
  <PresentationFormat>Pokaz na ekranie (4:3)</PresentationFormat>
  <Paragraphs>177</Paragraphs>
  <Slides>77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77</vt:i4>
      </vt:variant>
    </vt:vector>
  </HeadingPairs>
  <TitlesOfParts>
    <vt:vector size="78" baseType="lpstr">
      <vt:lpstr>Motyw pakietu Office</vt:lpstr>
      <vt:lpstr>Moduł VII Środki dydaktyczne służące rozwijaniu kompetencji matematyczno-przyrodniczych  na I etapie edukacyjnym    </vt:lpstr>
      <vt:lpstr>Cele (Uczestnik szkolenia):</vt:lpstr>
      <vt:lpstr>Struktura spotkania Moduł VII</vt:lpstr>
      <vt:lpstr>Klasyfikacja i podział środków dydaktycznych wg Cz. Kupisiewicza </vt:lpstr>
      <vt:lpstr>„Od prostego i konkretnego do złożonego  i abstrakcyjnego"</vt:lpstr>
      <vt:lpstr>Od stopnia ich złożoności</vt:lpstr>
      <vt:lpstr>Środki dydaktyczne</vt:lpstr>
      <vt:lpstr>Rola i znaczenie środków dydaktycznych  </vt:lpstr>
      <vt:lpstr>Polisensoryczne poznawanie świata</vt:lpstr>
      <vt:lpstr> Debata</vt:lpstr>
      <vt:lpstr>Sposoby doboru środków dydaktycznych do:  </vt:lpstr>
      <vt:lpstr>Kryteria pozwalające ocenić adekwatność i skuteczność wykorzystania środków dydaktycznych w określonych kontekstach edukacyjnych:  </vt:lpstr>
      <vt:lpstr>Slajd 13</vt:lpstr>
      <vt:lpstr>https://www.printoteka.pl/ </vt:lpstr>
      <vt:lpstr>Dzisiejsi uczniowie już dawno nie są ludźmi,  dla których system edukacji był zaprojektowany.  M. Prensky</vt:lpstr>
      <vt:lpstr>Komputer</vt:lpstr>
      <vt:lpstr>Multibooki</vt:lpstr>
      <vt:lpstr>http://www.epodreczniki.pl/front/education/1</vt:lpstr>
      <vt:lpstr>https://www.mcourser.pl/structure  z dn. 10.07.18 </vt:lpstr>
      <vt:lpstr>http://elementarz.org/materialy-do-pobrania/multibooki/ z dn. 10.07.18</vt:lpstr>
      <vt:lpstr>Darmowe programy</vt:lpstr>
      <vt:lpstr>http://matematycznawyspa.pl/ z dn. 10.07.18</vt:lpstr>
      <vt:lpstr>http://www.matzoo.pl/ </vt:lpstr>
      <vt:lpstr>https://szaloneliczby.pl/ </vt:lpstr>
      <vt:lpstr>https://naukaizabawa.squla.pl </vt:lpstr>
      <vt:lpstr>https://www.multiplication.com/games/all-games</vt:lpstr>
      <vt:lpstr>http://www.tangramgames.co.uk/tangramgameA/index.htm </vt:lpstr>
      <vt:lpstr>https://curriculumbits.com/prodimages/details/maths/mat0005.html </vt:lpstr>
      <vt:lpstr>http://dzieci.erys.pl/ </vt:lpstr>
      <vt:lpstr>https://learningapps.org/  </vt:lpstr>
      <vt:lpstr>Aplikacja</vt:lpstr>
      <vt:lpstr>Ciekawe blogi</vt:lpstr>
      <vt:lpstr>Slajd 33</vt:lpstr>
      <vt:lpstr>Strony edukacyjne</vt:lpstr>
      <vt:lpstr>https://www.scenariuszelekcji.edu.pl/scenariusze/dla-klas-i-iii/edukacja-matematyczna </vt:lpstr>
      <vt:lpstr>http://projekt-piktografia.pl/  </vt:lpstr>
      <vt:lpstr>Slajd 37</vt:lpstr>
      <vt:lpstr>http://scholaris.pl/resources/zasoby/eid/POCZ/sid/MAT2  z dn. 10.07.18</vt:lpstr>
      <vt:lpstr>https://edu-sense.com/pl/  </vt:lpstr>
      <vt:lpstr> Filmy</vt:lpstr>
      <vt:lpstr> MATMAG.pl</vt:lpstr>
      <vt:lpstr> Zdobywcy Wiedzy</vt:lpstr>
      <vt:lpstr>Fundacja Uniwersytet Dzieci </vt:lpstr>
      <vt:lpstr>Encyklopedia zwierząt dla dzieci - pl</vt:lpstr>
      <vt:lpstr>Pomocne strony w nauczaniu i nabywaniu kompetencji matematyczno-przyrodniczych</vt:lpstr>
      <vt:lpstr>https://kahoot.com/ </vt:lpstr>
      <vt:lpstr>https://quizlet.com/pl </vt:lpstr>
      <vt:lpstr>https://www.powtoon.com/home/ </vt:lpstr>
      <vt:lpstr>https://www.mystorybook.com/ </vt:lpstr>
      <vt:lpstr>https://www.storyjumper.com/ </vt:lpstr>
      <vt:lpstr>http://www.tagxedo.com/ </vt:lpstr>
      <vt:lpstr>Chmury wyrazowe</vt:lpstr>
      <vt:lpstr>http://mindmapfree.com/ </vt:lpstr>
      <vt:lpstr>https://pl.pinterest.com/ </vt:lpstr>
      <vt:lpstr>https://www.jimdo.com/ </vt:lpstr>
      <vt:lpstr>Nauczyciel i uczeń otwarty na świat</vt:lpstr>
      <vt:lpstr>Nauczyciel i uczeń otwarty na Świat</vt:lpstr>
      <vt:lpstr>Roboty i ich pomoc w rozwijaniu kompetencji matematyczno-przyrodniczych</vt:lpstr>
      <vt:lpstr>Ozobot</vt:lpstr>
      <vt:lpstr>DOC</vt:lpstr>
      <vt:lpstr>Dash&amp;Dot</vt:lpstr>
      <vt:lpstr>Metody wspierania nauczycieli  w pracy ze środkami dydaktycznymi </vt:lpstr>
      <vt:lpstr>Matematyczne Stacje Badawcze</vt:lpstr>
      <vt:lpstr>WebQuest</vt:lpstr>
      <vt:lpstr>Matematyka w terenie  </vt:lpstr>
      <vt:lpstr>Gry i zabawy</vt:lpstr>
      <vt:lpstr>Gry planszowe</vt:lpstr>
      <vt:lpstr>Nasze wieże </vt:lpstr>
      <vt:lpstr>Dyktando graficzne</vt:lpstr>
      <vt:lpstr>Mata do kodowania</vt:lpstr>
      <vt:lpstr>http://nowoczesnenauczanie.edu.pl/generator.html </vt:lpstr>
      <vt:lpstr>Czarodziejskie zwierzątka</vt:lpstr>
      <vt:lpstr>Chusta animacyjna</vt:lpstr>
      <vt:lpstr>Bajki matematyczne</vt:lpstr>
      <vt:lpstr>Kamishibai</vt:lpstr>
      <vt:lpstr>Lapbook</vt:lpstr>
      <vt:lpstr>Podsumowanie modułu VII - oś oceny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Romek</dc:creator>
  <cp:lastModifiedBy>MGasik</cp:lastModifiedBy>
  <cp:revision>47</cp:revision>
  <dcterms:created xsi:type="dcterms:W3CDTF">2018-05-05T08:26:16Z</dcterms:created>
  <dcterms:modified xsi:type="dcterms:W3CDTF">2019-03-19T07:39:10Z</dcterms:modified>
</cp:coreProperties>
</file>