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9" r:id="rId5"/>
    <p:sldId id="270" r:id="rId6"/>
    <p:sldId id="271" r:id="rId7"/>
    <p:sldId id="283" r:id="rId8"/>
    <p:sldId id="282" r:id="rId9"/>
    <p:sldId id="289" r:id="rId10"/>
    <p:sldId id="273" r:id="rId11"/>
    <p:sldId id="288" r:id="rId12"/>
    <p:sldId id="284" r:id="rId13"/>
    <p:sldId id="285" r:id="rId14"/>
    <p:sldId id="277" r:id="rId15"/>
    <p:sldId id="275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83F8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8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971800"/>
            <a:ext cx="7772400" cy="103554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76864" cy="622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pic>
        <p:nvPicPr>
          <p:cNvPr id="8" name="Obraz 7" descr="Logo Markpi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43808" y="692696"/>
            <a:ext cx="3388760" cy="11521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661248"/>
            <a:ext cx="9144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2627784" y="2492896"/>
            <a:ext cx="3816424" cy="0"/>
          </a:xfrm>
          <a:prstGeom prst="line">
            <a:avLst/>
          </a:prstGeom>
          <a:ln w="12700"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b" anchorCtr="0">
            <a:no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96820"/>
            <a:ext cx="8229600" cy="3648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26" name="Łącznik prosty 25"/>
          <p:cNvCxnSpPr/>
          <p:nvPr userDrawn="1"/>
        </p:nvCxnSpPr>
        <p:spPr>
          <a:xfrm>
            <a:off x="395536" y="5649550"/>
            <a:ext cx="8280920" cy="0"/>
          </a:xfrm>
          <a:prstGeom prst="line">
            <a:avLst/>
          </a:prstGeom>
          <a:ln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EwaL\AppData\Local\Temp\Rar$DIa0.533\FE_POWER_poziom_pl-1_rgb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97648"/>
            <a:ext cx="7849282" cy="10090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83F8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4437112"/>
            <a:ext cx="7772400" cy="1224136"/>
          </a:xfrm>
        </p:spPr>
        <p:txBody>
          <a:bodyPr/>
          <a:lstStyle/>
          <a:p>
            <a:r>
              <a:rPr lang="pl-PL" sz="3400" dirty="0" smtClean="0"/>
              <a:t>Moduł I</a:t>
            </a:r>
            <a:br>
              <a:rPr lang="pl-PL" sz="3400" dirty="0" smtClean="0"/>
            </a:br>
            <a:r>
              <a:rPr lang="pl-PL" sz="3400" dirty="0" smtClean="0"/>
              <a:t>Wspomagania szkół w wychowaniu uczniów i kształtowaniu u nich postaw innowacyjności, kreatywności oraz umiejętności pracy zespołowej</a:t>
            </a:r>
            <a:br>
              <a:rPr lang="pl-PL" sz="3400" dirty="0" smtClean="0"/>
            </a:br>
            <a:r>
              <a:rPr lang="pl-PL" sz="3400" dirty="0" smtClean="0"/>
              <a:t>I etap edukacyjny </a:t>
            </a:r>
            <a:endParaRPr lang="pl-PL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pl-PL" b="0" dirty="0"/>
              <a:t/>
            </a:r>
            <a:br>
              <a:rPr lang="pl-PL" b="0" dirty="0"/>
            </a:br>
            <a:r>
              <a:rPr lang="pl-PL" dirty="0"/>
              <a:t>S</a:t>
            </a:r>
            <a:r>
              <a:rPr lang="pl-PL" dirty="0" smtClean="0"/>
              <a:t>ieci</a:t>
            </a:r>
            <a:r>
              <a:rPr lang="pl-PL" b="0" dirty="0" smtClean="0"/>
              <a:t> </a:t>
            </a:r>
            <a:r>
              <a:rPr lang="pl-PL" dirty="0"/>
              <a:t>współpracy i </a:t>
            </a:r>
            <a:r>
              <a:rPr lang="pl-PL" dirty="0" smtClean="0"/>
              <a:t>samokształcenia </a:t>
            </a:r>
            <a:r>
              <a:rPr lang="pl-PL" b="0" dirty="0"/>
              <a:t/>
            </a:r>
            <a:br>
              <a:rPr lang="pl-PL" b="0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7787208" cy="3648405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/>
              <a:t>W</a:t>
            </a:r>
            <a:r>
              <a:rPr lang="pl-PL" b="1" dirty="0" smtClean="0"/>
              <a:t>spomaganie </a:t>
            </a:r>
            <a:r>
              <a:rPr lang="pl-PL" b="1" dirty="0"/>
              <a:t>przedszkoli, szkół i placówek to także</a:t>
            </a:r>
            <a:r>
              <a:rPr lang="pl-PL" b="1" dirty="0" smtClean="0"/>
              <a:t>: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organizowanie </a:t>
            </a:r>
            <a:r>
              <a:rPr lang="pl-PL" dirty="0"/>
              <a:t>i prowadzenie sieci współpracy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samokształcenia dla nauczycieli (oraz </a:t>
            </a:r>
            <a:r>
              <a:rPr lang="pl-PL" dirty="0" smtClean="0"/>
              <a:t>dyrektorów szkół </a:t>
            </a:r>
            <a:r>
              <a:rPr lang="pl-PL" dirty="0"/>
              <a:t>– </a:t>
            </a:r>
            <a:r>
              <a:rPr lang="pl-PL" dirty="0" smtClean="0"/>
              <a:t>w </a:t>
            </a:r>
            <a:r>
              <a:rPr lang="pl-PL" dirty="0"/>
              <a:t>przypadku PDN), którzy </a:t>
            </a:r>
            <a:r>
              <a:rPr lang="pl-PL" dirty="0" smtClean="0"/>
              <a:t>w </a:t>
            </a:r>
            <a:r>
              <a:rPr lang="pl-PL" dirty="0"/>
              <a:t>zorganizowany sposób współpracują ze sobą w celu </a:t>
            </a:r>
            <a:r>
              <a:rPr lang="pl-PL" dirty="0" smtClean="0"/>
              <a:t>doskonalenia swojej </a:t>
            </a:r>
            <a:r>
              <a:rPr lang="pl-PL" dirty="0"/>
              <a:t>pracy, </a:t>
            </a:r>
            <a:r>
              <a:rPr lang="pl-PL" dirty="0" smtClean="0"/>
              <a:t>w </a:t>
            </a:r>
            <a:r>
              <a:rPr lang="pl-PL" dirty="0"/>
              <a:t>szczególności przez wymianę doświadczeń</a:t>
            </a:r>
            <a:r>
              <a:rPr lang="pl-PL" dirty="0" smtClean="0"/>
              <a:t>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="" xmlns:p14="http://schemas.microsoft.com/office/powerpoint/2010/main" val="5146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836712"/>
          </a:xfrm>
        </p:spPr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Sieci </a:t>
            </a:r>
            <a:r>
              <a:rPr lang="pl-PL" dirty="0"/>
              <a:t>współpracy i samokształcenia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620688"/>
            <a:ext cx="8229600" cy="3648405"/>
          </a:xfrm>
        </p:spPr>
        <p:txBody>
          <a:bodyPr/>
          <a:lstStyle/>
          <a:p>
            <a:pPr algn="just"/>
            <a:r>
              <a:rPr lang="pl-PL" sz="2200" b="1" dirty="0"/>
              <a:t>Sieci współpracy i samokształcenia </a:t>
            </a:r>
            <a:r>
              <a:rPr lang="pl-PL" sz="2200" dirty="0"/>
              <a:t>– forma pracy oparta na współpracy </a:t>
            </a:r>
            <a:r>
              <a:rPr lang="pl-PL" sz="2200" dirty="0" smtClean="0"/>
              <a:t>i </a:t>
            </a:r>
            <a:r>
              <a:rPr lang="pl-PL" sz="2200" dirty="0"/>
              <a:t>samokształceniu </a:t>
            </a:r>
            <a:r>
              <a:rPr lang="pl-PL" sz="2200" dirty="0" smtClean="0"/>
              <a:t>nauczycieli, umożliwiająca </a:t>
            </a:r>
            <a:r>
              <a:rPr lang="pl-PL" sz="2200" dirty="0"/>
              <a:t>wymianę doświadczeń oraz wspólne rozwiązywanie problemów. Uczestnicy sieci </a:t>
            </a:r>
            <a:r>
              <a:rPr lang="pl-PL" sz="2200" dirty="0" smtClean="0"/>
              <a:t>biorą udział </a:t>
            </a:r>
            <a:r>
              <a:rPr lang="pl-PL" sz="2200" dirty="0"/>
              <a:t>w spotkaniach, na które </a:t>
            </a:r>
            <a:r>
              <a:rPr lang="pl-PL" sz="2200" dirty="0" smtClean="0"/>
              <a:t>zapraszani są </a:t>
            </a:r>
            <a:r>
              <a:rPr lang="pl-PL" sz="2200" dirty="0"/>
              <a:t>eksperci – posiadający wiedzę w określonym </a:t>
            </a:r>
            <a:r>
              <a:rPr lang="pl-PL" sz="2200" dirty="0" smtClean="0"/>
              <a:t>temacie. W </a:t>
            </a:r>
            <a:r>
              <a:rPr lang="pl-PL" sz="2200" dirty="0"/>
              <a:t>celu utrzymywania bieżących kontaktów oraz gromadzenia zasobów </a:t>
            </a:r>
            <a:r>
              <a:rPr lang="pl-PL" sz="2200" dirty="0" smtClean="0"/>
              <a:t>tworzone są  platformy internetowe.</a:t>
            </a:r>
            <a:endParaRPr lang="pl-PL" sz="2200" dirty="0"/>
          </a:p>
          <a:p>
            <a:pPr algn="just"/>
            <a:r>
              <a:rPr lang="pl-PL" sz="2200" b="1" dirty="0"/>
              <a:t>Koordynator sieci </a:t>
            </a:r>
            <a:r>
              <a:rPr lang="pl-PL" sz="2200" dirty="0"/>
              <a:t>– osoba, która moderowała prace sieci. Jego zadaniem było przygotowanie </a:t>
            </a:r>
            <a:r>
              <a:rPr lang="pl-PL" sz="2200" dirty="0" smtClean="0"/>
              <a:t>planu działania </a:t>
            </a:r>
            <a:r>
              <a:rPr lang="pl-PL" sz="2200" dirty="0"/>
              <a:t>sieci współpracy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i </a:t>
            </a:r>
            <a:r>
              <a:rPr lang="pl-PL" sz="2200" dirty="0"/>
              <a:t>samokształcenia zgodnego </a:t>
            </a:r>
            <a:r>
              <a:rPr lang="pl-PL" sz="2200" dirty="0" smtClean="0"/>
              <a:t>z </a:t>
            </a:r>
            <a:r>
              <a:rPr lang="pl-PL" sz="2200" dirty="0"/>
              <a:t>potrzebami zgłoszonymi przez </a:t>
            </a:r>
            <a:r>
              <a:rPr lang="pl-PL" sz="2200" dirty="0" smtClean="0"/>
              <a:t>uczestników, organizacja </a:t>
            </a:r>
            <a:r>
              <a:rPr lang="pl-PL" sz="2200" dirty="0"/>
              <a:t>spotkań (przygotowanie </a:t>
            </a:r>
            <a:r>
              <a:rPr lang="pl-PL" sz="2200" dirty="0" smtClean="0"/>
              <a:t>i </a:t>
            </a:r>
            <a:r>
              <a:rPr lang="pl-PL" sz="2200" dirty="0"/>
              <a:t>prowadzenie, zapraszanie ekspertów z określonych dziedzin), </a:t>
            </a:r>
            <a:r>
              <a:rPr lang="pl-PL" sz="2200" dirty="0" smtClean="0"/>
              <a:t>moderowanie forum </a:t>
            </a:r>
            <a:r>
              <a:rPr lang="pl-PL" sz="2200" dirty="0"/>
              <a:t>dyskusyjnego, zamieszczanie na platformie internetowej materiałów </a:t>
            </a:r>
            <a:r>
              <a:rPr lang="pl-PL" sz="2200" dirty="0" smtClean="0"/>
              <a:t>samokształceniowych.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716016" y="5301208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Źródło: </a:t>
            </a:r>
            <a:r>
              <a:rPr lang="pl-P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www.doskonaleniewsieci.pl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415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19472"/>
          </a:xfrm>
        </p:spPr>
        <p:txBody>
          <a:bodyPr/>
          <a:lstStyle/>
          <a:p>
            <a:r>
              <a:rPr lang="pl-PL" sz="3200" dirty="0" smtClean="0"/>
              <a:t>WYMAGANIA 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3816425"/>
          </a:xfrm>
        </p:spPr>
        <p:txBody>
          <a:bodyPr/>
          <a:lstStyle/>
          <a:p>
            <a:r>
              <a:rPr lang="pl-PL" sz="2400" b="1" dirty="0"/>
              <a:t>Wymaganie 1:</a:t>
            </a:r>
            <a:r>
              <a:rPr lang="pl-PL" sz="2400" dirty="0"/>
              <a:t> Procesy edukacyjne są zorganizowane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sposób sprzyjający uczeniu </a:t>
            </a:r>
            <a:r>
              <a:rPr lang="pl-PL" sz="2400" dirty="0" smtClean="0"/>
              <a:t>się.</a:t>
            </a:r>
            <a:endParaRPr lang="pl-PL" sz="2400" dirty="0"/>
          </a:p>
          <a:p>
            <a:r>
              <a:rPr lang="pl-PL" sz="2400" b="1" dirty="0" smtClean="0"/>
              <a:t>Wymaganie </a:t>
            </a:r>
            <a:r>
              <a:rPr lang="pl-PL" sz="2400" b="1" dirty="0"/>
              <a:t>2:</a:t>
            </a:r>
            <a:r>
              <a:rPr lang="pl-PL" sz="2400" dirty="0"/>
              <a:t> Uczniowie nabywają wiadomości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umiejętności określone w podstawie programowej</a:t>
            </a:r>
            <a:r>
              <a:rPr lang="pl-PL" sz="2400" dirty="0" smtClean="0"/>
              <a:t>.</a:t>
            </a:r>
          </a:p>
          <a:p>
            <a:r>
              <a:rPr lang="pl-PL" sz="2400" b="1" dirty="0" smtClean="0"/>
              <a:t>Wymaganie </a:t>
            </a:r>
            <a:r>
              <a:rPr lang="pl-PL" sz="2400" b="1" dirty="0"/>
              <a:t>3:</a:t>
            </a:r>
            <a:r>
              <a:rPr lang="pl-PL" sz="2400" dirty="0"/>
              <a:t> Uczniowie są aktywni.</a:t>
            </a:r>
          </a:p>
          <a:p>
            <a:r>
              <a:rPr lang="pl-PL" sz="2400" b="1" dirty="0" smtClean="0"/>
              <a:t>Wymaganie </a:t>
            </a:r>
            <a:r>
              <a:rPr lang="pl-PL" sz="2400" b="1" dirty="0"/>
              <a:t>4:</a:t>
            </a:r>
            <a:r>
              <a:rPr lang="pl-PL" sz="2400" dirty="0"/>
              <a:t> Kształtowane są postawy i respektowane normy społeczne.</a:t>
            </a:r>
          </a:p>
          <a:p>
            <a:r>
              <a:rPr lang="pl-PL" sz="2400" b="1" dirty="0" smtClean="0"/>
              <a:t>Wymaganie </a:t>
            </a:r>
            <a:r>
              <a:rPr lang="pl-PL" sz="2400" b="1" dirty="0"/>
              <a:t>5:</a:t>
            </a:r>
            <a:r>
              <a:rPr lang="pl-PL" sz="2400" dirty="0"/>
              <a:t> Szkoła lub placówka wspomaga rozwój uczniów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 </a:t>
            </a:r>
            <a:r>
              <a:rPr lang="pl-PL" sz="2400" dirty="0"/>
              <a:t>uwzględnieniem ich indywidualnej </a:t>
            </a:r>
            <a:r>
              <a:rPr lang="pl-PL" sz="2400" dirty="0" smtClean="0"/>
              <a:t>sytuacji.</a:t>
            </a:r>
            <a:endParaRPr lang="pl-PL" sz="2400" dirty="0"/>
          </a:p>
          <a:p>
            <a:pPr marL="0" indent="0" algn="just">
              <a:buNone/>
            </a:pPr>
            <a:r>
              <a:rPr lang="pl-PL" sz="2000" dirty="0"/>
              <a:t/>
            </a:r>
            <a:br>
              <a:rPr lang="pl-PL" sz="2000" dirty="0"/>
            </a:br>
            <a:r>
              <a:rPr lang="pl-PL" sz="1400" dirty="0" smtClean="0"/>
              <a:t>Źródło: Ustawa </a:t>
            </a:r>
            <a:r>
              <a:rPr lang="pl-PL" sz="1400" dirty="0"/>
              <a:t>o systemie oświaty z dnia 7 września 1991 r. (Dz. U. 1991 nr 95, poz. 425 z </a:t>
            </a:r>
            <a:r>
              <a:rPr lang="pl-PL" sz="1400" dirty="0" err="1" smtClean="0"/>
              <a:t>późn</a:t>
            </a:r>
            <a:r>
              <a:rPr lang="pl-PL" sz="1400" dirty="0" smtClean="0"/>
              <a:t>. </a:t>
            </a:r>
            <a:r>
              <a:rPr lang="pl-PL" sz="1400" dirty="0" err="1" smtClean="0"/>
              <a:t>zm</a:t>
            </a:r>
            <a:r>
              <a:rPr lang="pl-PL" sz="1400" dirty="0" smtClean="0"/>
              <a:t>).</a:t>
            </a:r>
          </a:p>
          <a:p>
            <a:pPr marL="0" indent="0" algn="just">
              <a:buNone/>
            </a:pPr>
            <a:r>
              <a:rPr lang="pl-PL" sz="1400" dirty="0" smtClean="0"/>
              <a:t>Rozporządzenie </a:t>
            </a:r>
            <a:r>
              <a:rPr lang="pl-PL" sz="1400" dirty="0"/>
              <a:t>Ministra Edukacji Narodowej z dnia 11 sierpnia 2017 r. w sprawie wymagań wobec szkół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i </a:t>
            </a:r>
            <a:r>
              <a:rPr lang="pl-PL" sz="1400" dirty="0"/>
              <a:t>placówek (Dz. U. 2017, poz. 1611).</a:t>
            </a:r>
          </a:p>
        </p:txBody>
      </p:sp>
    </p:spTree>
    <p:extLst>
      <p:ext uri="{BB962C8B-B14F-4D97-AF65-F5344CB8AC3E}">
        <p14:creationId xmlns="" xmlns:p14="http://schemas.microsoft.com/office/powerpoint/2010/main" val="30152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64096"/>
          </a:xfrm>
        </p:spPr>
        <p:txBody>
          <a:bodyPr/>
          <a:lstStyle/>
          <a:p>
            <a:r>
              <a:rPr lang="pl-PL" dirty="0" smtClean="0"/>
              <a:t>Wymagania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229600" cy="4320479"/>
          </a:xfrm>
        </p:spPr>
        <p:txBody>
          <a:bodyPr/>
          <a:lstStyle/>
          <a:p>
            <a:endParaRPr lang="pl-PL" sz="2000" dirty="0" smtClean="0"/>
          </a:p>
          <a:p>
            <a:r>
              <a:rPr lang="pl-PL" sz="2400" b="1" dirty="0" smtClean="0"/>
              <a:t>Wymaganie </a:t>
            </a:r>
            <a:r>
              <a:rPr lang="pl-PL" sz="2400" b="1" dirty="0"/>
              <a:t>6:</a:t>
            </a:r>
            <a:r>
              <a:rPr lang="pl-PL" sz="2400" dirty="0"/>
              <a:t> Rodzice są partnerami szkoły lub </a:t>
            </a:r>
            <a:r>
              <a:rPr lang="pl-PL" sz="2400" dirty="0" smtClean="0"/>
              <a:t>placówki.</a:t>
            </a:r>
          </a:p>
          <a:p>
            <a:r>
              <a:rPr lang="pl-PL" sz="2400" b="1" dirty="0" smtClean="0"/>
              <a:t>Wymaganie </a:t>
            </a:r>
            <a:r>
              <a:rPr lang="pl-PL" sz="2400" b="1" dirty="0"/>
              <a:t>7:</a:t>
            </a:r>
            <a:r>
              <a:rPr lang="pl-PL" sz="2400" dirty="0"/>
              <a:t> Wykorzystywane są zasoby szkoły lub placówki oraz środowiska lokalnego na rzecz wzajemnego </a:t>
            </a:r>
            <a:r>
              <a:rPr lang="pl-PL" sz="2400" dirty="0" smtClean="0"/>
              <a:t>rozwoju.</a:t>
            </a:r>
          </a:p>
          <a:p>
            <a:r>
              <a:rPr lang="pl-PL" sz="2400" b="1" dirty="0" smtClean="0"/>
              <a:t>Wymaganie </a:t>
            </a:r>
            <a:r>
              <a:rPr lang="pl-PL" sz="2400" b="1" dirty="0"/>
              <a:t>8:</a:t>
            </a:r>
            <a:r>
              <a:rPr lang="pl-PL" sz="2400" dirty="0"/>
              <a:t> Szkoła lub </a:t>
            </a:r>
            <a:r>
              <a:rPr lang="pl-PL" sz="2400" dirty="0" smtClean="0"/>
              <a:t>placówka, </a:t>
            </a:r>
            <a:r>
              <a:rPr lang="pl-PL" sz="2400" dirty="0"/>
              <a:t>organizując procesy edukacyjne, uwzględnia wnioski z analizy wyników sprawdzianu, egzaminu gimnazjalnego, egzaminu maturalnego i potwierdzającego kwalifikacje </a:t>
            </a:r>
            <a:r>
              <a:rPr lang="pl-PL" sz="2400" dirty="0" smtClean="0"/>
              <a:t>w </a:t>
            </a:r>
            <a:r>
              <a:rPr lang="pl-PL" sz="2400" dirty="0"/>
              <a:t>zawodzie oraz innych badań zewnętrznych i </a:t>
            </a:r>
            <a:r>
              <a:rPr lang="pl-PL" sz="2400" dirty="0" smtClean="0"/>
              <a:t>wewnętrznych.</a:t>
            </a:r>
          </a:p>
          <a:p>
            <a:r>
              <a:rPr lang="pl-PL" sz="2400" b="1" dirty="0" smtClean="0"/>
              <a:t>Wymaganie </a:t>
            </a:r>
            <a:r>
              <a:rPr lang="pl-PL" sz="2400" b="1" dirty="0"/>
              <a:t>9:</a:t>
            </a:r>
            <a:r>
              <a:rPr lang="pl-PL" sz="2400" dirty="0"/>
              <a:t> </a:t>
            </a:r>
            <a:r>
              <a:rPr lang="pl-PL" sz="2400" dirty="0" smtClean="0"/>
              <a:t>Zarządzanie szkołą </a:t>
            </a:r>
            <a:r>
              <a:rPr lang="pl-PL" sz="2400" dirty="0"/>
              <a:t>lub placówką służy jej rozwojowi.</a:t>
            </a:r>
          </a:p>
          <a:p>
            <a:pPr marL="0" lvl="0" indent="0" algn="just">
              <a:buNone/>
            </a:pPr>
            <a:r>
              <a:rPr lang="pl-PL" sz="1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Źródło</a:t>
            </a:r>
            <a:r>
              <a:rPr lang="pl-PL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: Ustawa o systemie oświaty z dnia 7 września 1991 r. (Dz. U. 1991 nr 95, poz. 425 z </a:t>
            </a:r>
            <a:r>
              <a:rPr lang="pl-PL" sz="14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późn</a:t>
            </a:r>
            <a:r>
              <a:rPr lang="pl-PL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. </a:t>
            </a:r>
            <a:r>
              <a:rPr lang="pl-PL" sz="14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zm</a:t>
            </a:r>
            <a:r>
              <a:rPr lang="pl-PL" sz="1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).</a:t>
            </a:r>
          </a:p>
          <a:p>
            <a:pPr marL="0" lvl="0" indent="0" algn="just">
              <a:buNone/>
            </a:pPr>
            <a:r>
              <a:rPr lang="pl-PL" sz="1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Rozporządzenie </a:t>
            </a:r>
            <a:r>
              <a:rPr lang="pl-PL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Ministra Edukacji Narodowej z dnia 11 sierpnia 2017 r</a:t>
            </a:r>
            <a:r>
              <a:rPr lang="pl-PL" sz="1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 w </a:t>
            </a:r>
            <a:r>
              <a:rPr lang="pl-PL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sprawie wymagań wobec szkół </a:t>
            </a:r>
            <a:r>
              <a:rPr lang="pl-PL" sz="1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pl-PL" sz="1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pl-PL" sz="1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 </a:t>
            </a:r>
            <a:r>
              <a:rPr lang="pl-PL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placówek (Dz. U. </a:t>
            </a:r>
            <a:r>
              <a:rPr lang="pl-PL" sz="1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2017, </a:t>
            </a:r>
            <a:r>
              <a:rPr lang="pl-PL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poz. </a:t>
            </a:r>
            <a:r>
              <a:rPr lang="pl-PL" sz="1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1611).</a:t>
            </a:r>
            <a:endParaRPr lang="pl-PL" sz="1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400" dirty="0" smtClean="0"/>
              <a:t> </a:t>
            </a:r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246275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1052736"/>
          </a:xfrm>
        </p:spPr>
        <p:txBody>
          <a:bodyPr/>
          <a:lstStyle/>
          <a:p>
            <a:r>
              <a:rPr lang="pl-PL" sz="2800" b="0" dirty="0"/>
              <a:t/>
            </a:r>
            <a:br>
              <a:rPr lang="pl-PL" sz="2800" b="0" dirty="0"/>
            </a:br>
            <a:r>
              <a:rPr lang="pl-PL" dirty="0"/>
              <a:t>Znaczenie ewaluacji pracy szkoły (zewnętrznej </a:t>
            </a:r>
            <a:r>
              <a:rPr lang="pl-PL" dirty="0" smtClean="0"/>
              <a:t>i </a:t>
            </a:r>
            <a:r>
              <a:rPr lang="pl-PL" dirty="0"/>
              <a:t>wewnętrznej) w diagnozie pracy </a:t>
            </a:r>
            <a:r>
              <a:rPr lang="pl-PL" dirty="0" smtClean="0"/>
              <a:t>szkoły</a:t>
            </a:r>
            <a:r>
              <a:rPr lang="pl-PL" sz="2800" b="0" dirty="0"/>
              <a:t/>
            </a:r>
            <a:br>
              <a:rPr lang="pl-PL" sz="2800" b="0" dirty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48474"/>
          </a:xfrm>
        </p:spPr>
        <p:txBody>
          <a:bodyPr/>
          <a:lstStyle/>
          <a:p>
            <a:pPr marL="0" indent="0">
              <a:buNone/>
            </a:pPr>
            <a:r>
              <a:rPr lang="pl-PL" sz="2000" b="1" dirty="0"/>
              <a:t>EWALUACJA </a:t>
            </a:r>
            <a:r>
              <a:rPr lang="pl-PL" sz="2000" b="1" dirty="0" smtClean="0"/>
              <a:t>ZEWNĘTRZNA</a:t>
            </a:r>
            <a:endParaRPr lang="pl-PL" sz="2000" dirty="0" smtClean="0"/>
          </a:p>
          <a:p>
            <a:r>
              <a:rPr lang="pl-PL" sz="2400" dirty="0" smtClean="0"/>
              <a:t>W </a:t>
            </a:r>
            <a:r>
              <a:rPr lang="pl-PL" sz="2400" dirty="0"/>
              <a:t>wyniku ewaluacji zewnętrznej, będącej formą nadzoru pedagogicznego, szkoły otrzymują </a:t>
            </a:r>
            <a:r>
              <a:rPr lang="pl-PL" sz="2400" dirty="0" smtClean="0"/>
              <a:t>informacje o </a:t>
            </a:r>
            <a:r>
              <a:rPr lang="pl-PL" sz="2400" dirty="0"/>
              <a:t>stopniu spełniania wymagań. To dzięki nim mogą podejmować samodzielne decyzje dotyczące rozwoju</a:t>
            </a:r>
            <a:r>
              <a:rPr lang="pl-PL" sz="2400" dirty="0" smtClean="0"/>
              <a:t>.</a:t>
            </a:r>
          </a:p>
          <a:p>
            <a:r>
              <a:rPr lang="pl-PL" sz="2400" dirty="0" smtClean="0"/>
              <a:t>Refleksja </a:t>
            </a:r>
            <a:r>
              <a:rPr lang="pl-PL" sz="2400" dirty="0"/>
              <a:t>całej społeczności szkolnej nad wnioskami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 </a:t>
            </a:r>
            <a:r>
              <a:rPr lang="pl-PL" sz="2400" dirty="0"/>
              <a:t>ewaluacji jest impulsem do wprowadzania zmian i </a:t>
            </a:r>
            <a:r>
              <a:rPr lang="pl-PL" sz="2400" dirty="0" smtClean="0"/>
              <a:t>służy planowaniu </a:t>
            </a:r>
            <a:r>
              <a:rPr lang="pl-PL" sz="2400" dirty="0"/>
              <a:t>działań z udziałem zewnętrznego </a:t>
            </a:r>
            <a:r>
              <a:rPr lang="pl-PL" sz="2400" dirty="0" smtClean="0"/>
              <a:t>wspomagania.</a:t>
            </a:r>
          </a:p>
          <a:p>
            <a:endParaRPr lang="pl-PL" sz="2000" dirty="0" smtClean="0"/>
          </a:p>
          <a:p>
            <a:pPr marL="0" indent="0">
              <a:buNone/>
            </a:pPr>
            <a:r>
              <a:rPr lang="pl-PL" sz="1400" dirty="0" smtClean="0"/>
              <a:t>Źródło: </a:t>
            </a:r>
            <a:r>
              <a:rPr lang="pl-PL" sz="1400" i="1" dirty="0" smtClean="0"/>
              <a:t>Szkoła </a:t>
            </a:r>
            <a:r>
              <a:rPr lang="pl-PL" sz="1400" i="1" dirty="0"/>
              <a:t>wobec wymagań państwa. Poradnik dla nauczycieli i dyrektorów </a:t>
            </a:r>
            <a:r>
              <a:rPr lang="pl-PL" sz="1400" dirty="0"/>
              <a:t>pod red. A. Gocłowskiej, Ośrodek Rozwoju Edukacji, Warszawa 2015.</a:t>
            </a:r>
          </a:p>
        </p:txBody>
      </p:sp>
    </p:spTree>
    <p:extLst>
      <p:ext uri="{BB962C8B-B14F-4D97-AF65-F5344CB8AC3E}">
        <p14:creationId xmlns="" xmlns:p14="http://schemas.microsoft.com/office/powerpoint/2010/main" val="343042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960107"/>
          </a:xfrm>
        </p:spPr>
        <p:txBody>
          <a:bodyPr/>
          <a:lstStyle/>
          <a:p>
            <a:r>
              <a:rPr lang="pl-PL" sz="3000" dirty="0" smtClean="0"/>
              <a:t>Zadania specjalisty ds. wspomagania: </a:t>
            </a:r>
            <a:r>
              <a:rPr lang="pl-PL" sz="2400" b="0" dirty="0"/>
              <a:t/>
            </a:r>
            <a:br>
              <a:rPr lang="pl-PL" sz="2400" b="0" dirty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4032449"/>
          </a:xfrm>
        </p:spPr>
        <p:txBody>
          <a:bodyPr/>
          <a:lstStyle/>
          <a:p>
            <a:endParaRPr lang="pl-PL" sz="2000" dirty="0"/>
          </a:p>
          <a:p>
            <a:r>
              <a:rPr lang="pl-PL" sz="2400" dirty="0" smtClean="0"/>
              <a:t>wsparcie </a:t>
            </a:r>
            <a:r>
              <a:rPr lang="pl-PL" sz="2400" dirty="0"/>
              <a:t>dyrektora i nauczycieli w pogłębieniu diagnozy potrzeb </a:t>
            </a:r>
            <a:r>
              <a:rPr lang="pl-PL" sz="2400" dirty="0" smtClean="0"/>
              <a:t>i </a:t>
            </a:r>
            <a:r>
              <a:rPr lang="pl-PL" sz="2400" dirty="0"/>
              <a:t>określeniu priorytetowego obszaru rozwoju szkoły; </a:t>
            </a:r>
          </a:p>
          <a:p>
            <a:r>
              <a:rPr lang="pl-PL" sz="2400" dirty="0" smtClean="0"/>
              <a:t>wsparcie </a:t>
            </a:r>
            <a:r>
              <a:rPr lang="pl-PL" sz="2400" dirty="0"/>
              <a:t>szkoły w przygotowaniu „szytego na miarę” planu działań </a:t>
            </a:r>
            <a:r>
              <a:rPr lang="pl-PL" sz="2400" dirty="0" smtClean="0"/>
              <a:t>zmierzającego </a:t>
            </a:r>
            <a:r>
              <a:rPr lang="pl-PL" sz="2400" dirty="0"/>
              <a:t>do rozwiązania rozpoznanego „problemu”; </a:t>
            </a:r>
          </a:p>
          <a:p>
            <a:r>
              <a:rPr lang="pl-PL" sz="2400" dirty="0" smtClean="0"/>
              <a:t>pomoc </a:t>
            </a:r>
            <a:r>
              <a:rPr lang="pl-PL" sz="2400" dirty="0"/>
              <a:t>w zaplanowaniu form wspomagania wynikających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 </a:t>
            </a:r>
            <a:r>
              <a:rPr lang="pl-PL" sz="2400" dirty="0"/>
              <a:t>dokonanego rozpoznania potrzeb szkoły lub placówki (wyłonienie </a:t>
            </a:r>
            <a:r>
              <a:rPr lang="pl-PL" sz="2400" dirty="0" smtClean="0"/>
              <a:t>i </a:t>
            </a:r>
            <a:r>
              <a:rPr lang="pl-PL" sz="2400" dirty="0"/>
              <a:t>spotkanie </a:t>
            </a:r>
            <a:r>
              <a:rPr lang="pl-PL" sz="2400" dirty="0" smtClean="0"/>
              <a:t>z </a:t>
            </a:r>
            <a:r>
              <a:rPr lang="pl-PL" sz="2400" dirty="0"/>
              <a:t>zespołem zadaniowym) oraz ich realizacja; </a:t>
            </a:r>
          </a:p>
          <a:p>
            <a:r>
              <a:rPr lang="pl-PL" sz="2400" dirty="0" smtClean="0"/>
              <a:t>wsparcie </a:t>
            </a:r>
            <a:r>
              <a:rPr lang="pl-PL" sz="2400" dirty="0"/>
              <a:t>szkoły we wdrażaniu nowych rozwiązań do praktyki zawodowej nauczycieli; - wspólna ocena efektów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opracowanie wniosków z realizacji zaplanowanych form wspomagania. </a:t>
            </a:r>
          </a:p>
        </p:txBody>
      </p:sp>
    </p:spTree>
    <p:extLst>
      <p:ext uri="{BB962C8B-B14F-4D97-AF65-F5344CB8AC3E}">
        <p14:creationId xmlns="" xmlns:p14="http://schemas.microsoft.com/office/powerpoint/2010/main" val="139404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816091"/>
          </a:xfrm>
        </p:spPr>
        <p:txBody>
          <a:bodyPr/>
          <a:lstStyle/>
          <a:p>
            <a:r>
              <a:rPr lang="pl-PL" dirty="0" smtClean="0"/>
              <a:t>Cele szczegółowe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3888433"/>
          </a:xfrm>
        </p:spPr>
        <p:txBody>
          <a:bodyPr/>
          <a:lstStyle/>
          <a:p>
            <a:pPr>
              <a:buNone/>
            </a:pPr>
            <a:r>
              <a:rPr lang="pl-PL" sz="2200" dirty="0" smtClean="0"/>
              <a:t>Uczestnik szkolenia: </a:t>
            </a:r>
          </a:p>
          <a:p>
            <a:r>
              <a:rPr lang="pl-PL" sz="2200" dirty="0" smtClean="0"/>
              <a:t>charakteryzuje kompetencje kluczowe, rozumie ich rolę i znaczenie </a:t>
            </a:r>
            <a:br>
              <a:rPr lang="pl-PL" sz="2200" dirty="0" smtClean="0"/>
            </a:br>
            <a:r>
              <a:rPr lang="pl-PL" sz="2200" dirty="0" smtClean="0"/>
              <a:t>w procesie uczenia się przez całe życie oraz w przygotowaniu uczniów do funkcjonowania w społeczeństwie i dorosłego życia;</a:t>
            </a:r>
          </a:p>
          <a:p>
            <a:r>
              <a:rPr lang="pl-PL" sz="2200" dirty="0" smtClean="0"/>
              <a:t>uzasadnia potrzebę rozwijania postaw innowacyjności, kreatywności i umiejętności pracy zespołowej oraz wpływ procesu uczenia się/nauczania na I etapie edukacyjnym na ich kształtowanie;  </a:t>
            </a:r>
          </a:p>
          <a:p>
            <a:r>
              <a:rPr lang="pl-PL" sz="2200" dirty="0" smtClean="0"/>
              <a:t>wskazuje metody służące kształtowaniu postaw innowacyjności, kreatywności i umiejętności pracy zespołowej oraz warunki sprzyjające ich wykorzystaniu na I etapie edukacyjnym;</a:t>
            </a:r>
          </a:p>
          <a:p>
            <a:r>
              <a:rPr lang="pl-PL" sz="2200" dirty="0" smtClean="0"/>
              <a:t>zna założenia kompleksowego wspomagania szkół i zadania instytucji systemu wspomagania;</a:t>
            </a:r>
            <a:endParaRPr lang="pl-P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032115"/>
          </a:xfrm>
        </p:spPr>
        <p:txBody>
          <a:bodyPr/>
          <a:lstStyle/>
          <a:p>
            <a:r>
              <a:rPr lang="pl-PL" dirty="0" smtClean="0"/>
              <a:t>Cele szczegółowe </a:t>
            </a:r>
            <a:r>
              <a:rPr lang="pl-PL" dirty="0" err="1" smtClean="0"/>
              <a:t>cd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3648405"/>
          </a:xfrm>
        </p:spPr>
        <p:txBody>
          <a:bodyPr/>
          <a:lstStyle/>
          <a:p>
            <a:endParaRPr lang="pl-PL" sz="1800" dirty="0" smtClean="0"/>
          </a:p>
          <a:p>
            <a:r>
              <a:rPr lang="pl-PL" sz="2400" dirty="0" smtClean="0"/>
              <a:t>zna założenia kompleksowego wspomagania szkół i zadania instytucji systemu wspomagania;</a:t>
            </a:r>
          </a:p>
          <a:p>
            <a:r>
              <a:rPr lang="pl-PL" sz="2400" dirty="0" smtClean="0"/>
              <a:t>prowadzi wspomaganie szkoły w zakresie kształtowania kompetencji kluczowych uczniów, wykorzystując wiedzę na temat metod i technik uczenia się/nauczania; </a:t>
            </a:r>
          </a:p>
          <a:p>
            <a:r>
              <a:rPr lang="pl-PL" sz="2400" dirty="0" smtClean="0"/>
              <a:t>organizuje pracę zespołową nauczycieli w celu kształtowania kompetencji kluczowych uczniów; </a:t>
            </a:r>
          </a:p>
          <a:p>
            <a:r>
              <a:rPr lang="pl-PL" sz="2400" dirty="0" smtClean="0"/>
              <a:t>określa swój potencjał zawodowy i planuje dalszy rozwój </a:t>
            </a:r>
            <a:br>
              <a:rPr lang="pl-PL" sz="2400" dirty="0" smtClean="0"/>
            </a:br>
            <a:r>
              <a:rPr lang="pl-PL" sz="2400" dirty="0" smtClean="0"/>
              <a:t>w roli osoby organizującej wspomaganie szkół.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0649"/>
            <a:ext cx="8229600" cy="792087"/>
          </a:xfrm>
        </p:spPr>
        <p:txBody>
          <a:bodyPr/>
          <a:lstStyle/>
          <a:p>
            <a:r>
              <a:rPr lang="pl-PL" smtClean="0"/>
              <a:t>Struktura </a:t>
            </a:r>
            <a:r>
              <a:rPr lang="pl-PL" smtClean="0"/>
              <a:t>spotkania Moduł </a:t>
            </a:r>
            <a:r>
              <a:rPr lang="pl-PL" dirty="0" smtClean="0"/>
              <a:t>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176465"/>
          </a:xfrm>
        </p:spPr>
        <p:txBody>
          <a:bodyPr/>
          <a:lstStyle/>
          <a:p>
            <a:r>
              <a:rPr lang="pl-PL" sz="2400" dirty="0" smtClean="0"/>
              <a:t>Analiza założeń kompleksowego wspomagania szkół </a:t>
            </a:r>
            <a:br>
              <a:rPr lang="pl-PL" sz="2400" dirty="0" smtClean="0"/>
            </a:br>
            <a:r>
              <a:rPr lang="pl-PL" sz="2400" dirty="0" smtClean="0"/>
              <a:t>i zadań instytucji systemu oświaty odpowiedzialnych za wspieranie szkół; </a:t>
            </a:r>
          </a:p>
          <a:p>
            <a:r>
              <a:rPr lang="pl-PL" sz="2400" dirty="0" smtClean="0"/>
              <a:t>Wskazanie głównych zadań osób zaangażowanych w proces wspomagania szkoły: specjalisty ds. wspomagania, ekspertów, dyrektora szkoły, nauczycieli; </a:t>
            </a:r>
          </a:p>
          <a:p>
            <a:r>
              <a:rPr lang="pl-PL" sz="2400" dirty="0" smtClean="0"/>
              <a:t>Planowanie wykonania zadania polegającego na organizacji </a:t>
            </a:r>
            <a:br>
              <a:rPr lang="pl-PL" sz="2400" dirty="0" smtClean="0"/>
            </a:br>
            <a:r>
              <a:rPr lang="pl-PL" sz="2400" dirty="0" smtClean="0"/>
              <a:t>i prowadzeniu wspomagania jednej szkoły w zakresie kształtowania kompetencji kluczowych uczniów.  </a:t>
            </a:r>
          </a:p>
          <a:p>
            <a:pPr>
              <a:buNone/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pl-PL" dirty="0" smtClean="0"/>
              <a:t>Podstawowe założenia kompleksowego wspomagania szkół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3648405"/>
          </a:xfrm>
        </p:spPr>
        <p:txBody>
          <a:bodyPr/>
          <a:lstStyle/>
          <a:p>
            <a:r>
              <a:rPr lang="pl-PL" sz="2400" dirty="0" smtClean="0"/>
              <a:t>Wspomaganie jest adresowane do przedszkola, szkoły, placówki;</a:t>
            </a:r>
          </a:p>
          <a:p>
            <a:r>
              <a:rPr lang="pl-PL" sz="2400" dirty="0" smtClean="0"/>
              <a:t>Wspomaganie pomaga szkole w rozwiązywaniu problemów;</a:t>
            </a:r>
          </a:p>
          <a:p>
            <a:r>
              <a:rPr lang="pl-PL" sz="2400" dirty="0" smtClean="0"/>
              <a:t>Wspomaganie wynika z analizy indywidualnej sytuacji szkoły </a:t>
            </a:r>
            <a:br>
              <a:rPr lang="pl-PL" sz="2400" dirty="0" smtClean="0"/>
            </a:br>
            <a:r>
              <a:rPr lang="pl-PL" sz="2400" dirty="0" smtClean="0"/>
              <a:t>i odpowiada na jej specyficzne potrzeby;</a:t>
            </a:r>
          </a:p>
          <a:p>
            <a:r>
              <a:rPr lang="pl-PL" sz="2400" dirty="0" smtClean="0"/>
              <a:t>Wspomaganie jest procesem;</a:t>
            </a:r>
          </a:p>
          <a:p>
            <a:r>
              <a:rPr lang="pl-PL" sz="2400" dirty="0" smtClean="0"/>
              <a:t>W procesie wspomagania powinno się uwzględniać efekty kształcenia.</a:t>
            </a:r>
            <a:endParaRPr lang="pl-PL" sz="2400" dirty="0"/>
          </a:p>
          <a:p>
            <a:endParaRPr lang="pl-PL" sz="800" dirty="0" smtClean="0"/>
          </a:p>
          <a:p>
            <a:pPr marL="0" indent="0">
              <a:buNone/>
            </a:pPr>
            <a:r>
              <a:rPr lang="pl-PL" sz="1400" dirty="0" smtClean="0"/>
              <a:t>Źródło: Jak wspomagać pracę szkoły? Zeszyty ORE. System Doskonalenia Nauczycieli Oparty na Ogólnodostępnym Kompleksowym Wspomaganiu Szkół; Zeszyt 1; Założenia Nowego Systemu Doskonalenia Nauczycieli </a:t>
            </a:r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812709"/>
            <a:ext cx="8229600" cy="456051"/>
          </a:xfrm>
        </p:spPr>
        <p:txBody>
          <a:bodyPr/>
          <a:lstStyle/>
          <a:p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dirty="0" smtClean="0"/>
              <a:t>Wspomaganie </a:t>
            </a:r>
            <a:r>
              <a:rPr lang="pl-PL" dirty="0"/>
              <a:t>szkół i przedszkoli jest prowadzone zgodnie z: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392489"/>
          </a:xfrm>
        </p:spPr>
        <p:txBody>
          <a:bodyPr/>
          <a:lstStyle/>
          <a:p>
            <a:endParaRPr lang="pl-PL" sz="2000" dirty="0"/>
          </a:p>
          <a:p>
            <a:pPr lvl="0" algn="just"/>
            <a:r>
              <a:rPr lang="pl-PL" sz="2200" dirty="0"/>
              <a:t>Rozporządzeniem Ministra Edukacji Narodowej z </a:t>
            </a:r>
            <a:r>
              <a:rPr lang="pl-PL" sz="2200" dirty="0" smtClean="0"/>
              <a:t>dnia 29 </a:t>
            </a:r>
            <a:r>
              <a:rPr lang="pl-PL" sz="2200" dirty="0"/>
              <a:t>września 2016 r. w sprawie placówek doskonalenia nauczycieli (Dz. U. z 2016 r. poz. 1591</a:t>
            </a:r>
            <a:r>
              <a:rPr lang="pl-PL" sz="2200" dirty="0" smtClean="0"/>
              <a:t>);</a:t>
            </a:r>
            <a:endParaRPr lang="pl-PL" sz="2200" dirty="0"/>
          </a:p>
          <a:p>
            <a:pPr lvl="0" algn="just"/>
            <a:r>
              <a:rPr lang="pl-PL" sz="2200" dirty="0"/>
              <a:t>Rozporządzeniem Ministra Edukacji Narodowej z dnia 1 lutego 2013 r. </a:t>
            </a:r>
            <a:r>
              <a:rPr lang="pl-PL" sz="2200" dirty="0" smtClean="0"/>
              <a:t>w </a:t>
            </a:r>
            <a:r>
              <a:rPr lang="pl-PL" sz="2200" dirty="0"/>
              <a:t>sprawie szczegółowych zasad działania publicznych poradni </a:t>
            </a:r>
            <a:r>
              <a:rPr lang="pl-PL" sz="2200" dirty="0" smtClean="0"/>
              <a:t>psychologiczno-pedagogicznych </a:t>
            </a:r>
            <a:r>
              <a:rPr lang="pl-PL" sz="2200" dirty="0"/>
              <a:t>w tym publicznych poradni specjalistycznych (Dz. U. poz. </a:t>
            </a:r>
            <a:r>
              <a:rPr lang="pl-PL" sz="2200" dirty="0" smtClean="0"/>
              <a:t>199 z późniejszymi </a:t>
            </a:r>
            <a:r>
              <a:rPr lang="pl-PL" sz="2200" dirty="0"/>
              <a:t>zmianami</a:t>
            </a:r>
            <a:r>
              <a:rPr lang="pl-PL" sz="2200" dirty="0" smtClean="0"/>
              <a:t>);</a:t>
            </a:r>
            <a:endParaRPr lang="pl-PL" sz="2200" dirty="0"/>
          </a:p>
          <a:p>
            <a:pPr algn="just"/>
            <a:r>
              <a:rPr lang="pl-PL" sz="2200" dirty="0"/>
              <a:t>Rozporządzeniem Ministra Edukacji Narodowej z dnia 28 lutego 2013 r. </a:t>
            </a:r>
            <a:r>
              <a:rPr lang="pl-PL" sz="2200" dirty="0" smtClean="0"/>
              <a:t>w </a:t>
            </a:r>
            <a:r>
              <a:rPr lang="pl-PL" sz="2200" dirty="0"/>
              <a:t>sprawie szczegółowych zasad działania publicznych bibliotek pedagogicznych</a:t>
            </a:r>
            <a:r>
              <a:rPr lang="pl-PL" sz="20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00670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52128"/>
          </a:xfrm>
        </p:spPr>
        <p:txBody>
          <a:bodyPr/>
          <a:lstStyle/>
          <a:p>
            <a:r>
              <a:rPr lang="pl-PL" sz="2400" dirty="0"/>
              <a:t>ZGODNIE Z ZAPISAMI W ROZPORZĄDZENIACH: Wspomaganie przedszkoli, szkół i placówek jest organizowane i prowadzone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 </a:t>
            </a:r>
            <a:r>
              <a:rPr lang="pl-PL" sz="2400" dirty="0"/>
              <a:t>uwzględnieniem: 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70"/>
            <a:ext cx="8229600" cy="410445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l-PL" sz="2200" b="1" dirty="0" smtClean="0"/>
              <a:t>kierunków </a:t>
            </a:r>
            <a:r>
              <a:rPr lang="pl-PL" sz="2200" b="1" dirty="0"/>
              <a:t>polityki oświatowej państwa </a:t>
            </a:r>
            <a:r>
              <a:rPr lang="pl-PL" sz="2200" dirty="0"/>
              <a:t>oraz zmian wprowadzanych </a:t>
            </a:r>
            <a:r>
              <a:rPr lang="pl-PL" sz="2200" dirty="0" smtClean="0"/>
              <a:t>w </a:t>
            </a:r>
            <a:r>
              <a:rPr lang="pl-PL" sz="2200" dirty="0"/>
              <a:t>systemie oświaty (…)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200" b="1" dirty="0" smtClean="0"/>
              <a:t>wymagań </a:t>
            </a:r>
            <a:r>
              <a:rPr lang="pl-PL" sz="2200" b="1" dirty="0"/>
              <a:t>stawianych szkołom </a:t>
            </a:r>
            <a:r>
              <a:rPr lang="pl-PL" sz="2200" dirty="0"/>
              <a:t>i placówkom, których spełnianie jest badane przez organy sprawujące nadzór pedagogiczny 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b="1" dirty="0" smtClean="0"/>
              <a:t>w </a:t>
            </a:r>
            <a:r>
              <a:rPr lang="pl-PL" sz="2200" b="1" dirty="0"/>
              <a:t>procesie ewaluacji zewnętrznej, </a:t>
            </a:r>
            <a:r>
              <a:rPr lang="pl-PL" sz="2200" dirty="0"/>
              <a:t>zgodnie z przepisami w sprawie nadzoru pedagogicznego;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/>
              <a:t>realizacji </a:t>
            </a:r>
            <a:r>
              <a:rPr lang="pl-PL" sz="2200" dirty="0"/>
              <a:t>podstaw programowych;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/>
              <a:t>wyników </a:t>
            </a:r>
            <a:r>
              <a:rPr lang="pl-PL" sz="2200" dirty="0"/>
              <a:t>i wniosków z nadzoru pedagogicznego;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/>
              <a:t>wyników </a:t>
            </a:r>
            <a:r>
              <a:rPr lang="pl-PL" sz="2200" dirty="0"/>
              <a:t>sprawdzianu i egzaminów, o których mowa w art. 9 ust. 1 ustawy z dnia 7 września 1991 r. o systemie oświaty;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/>
              <a:t>innych </a:t>
            </a:r>
            <a:r>
              <a:rPr lang="pl-PL" sz="2200" dirty="0"/>
              <a:t>potrzeb wskazanych przez szkoły i placówki. </a:t>
            </a:r>
          </a:p>
        </p:txBody>
      </p:sp>
    </p:spTree>
    <p:extLst>
      <p:ext uri="{BB962C8B-B14F-4D97-AF65-F5344CB8AC3E}">
        <p14:creationId xmlns="" xmlns:p14="http://schemas.microsoft.com/office/powerpoint/2010/main" val="128079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pl-PL" dirty="0" smtClean="0"/>
              <a:t>Etapy procesu wspomagania szkół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3648405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Etap I. Diagnoza</a:t>
            </a:r>
          </a:p>
          <a:p>
            <a:pPr marL="0" indent="0">
              <a:buNone/>
            </a:pPr>
            <a:r>
              <a:rPr lang="pl-PL" dirty="0" smtClean="0"/>
              <a:t>Etap II. Planowanie procesu wspomagania</a:t>
            </a:r>
          </a:p>
          <a:p>
            <a:pPr marL="0" indent="0">
              <a:buNone/>
            </a:pPr>
            <a:r>
              <a:rPr lang="pl-PL" dirty="0" smtClean="0"/>
              <a:t>Etap III. Realizacja działań</a:t>
            </a:r>
          </a:p>
          <a:p>
            <a:pPr marL="0" indent="0">
              <a:buNone/>
            </a:pPr>
            <a:r>
              <a:rPr lang="pl-PL" dirty="0" smtClean="0"/>
              <a:t>Etap IV. Ewaluacja i przygotowanie sprawozdania </a:t>
            </a:r>
          </a:p>
          <a:p>
            <a:pPr marL="0" indent="0">
              <a:buNone/>
            </a:pPr>
            <a:r>
              <a:rPr lang="pl-PL" dirty="0" smtClean="0"/>
              <a:t>z rocznego planu wspomagania.</a:t>
            </a:r>
          </a:p>
          <a:p>
            <a:pPr marL="0" indent="0">
              <a:buNone/>
            </a:pPr>
            <a:endParaRPr lang="pl-PL" sz="2000" dirty="0"/>
          </a:p>
          <a:p>
            <a:pPr marL="0" lvl="0" indent="0">
              <a:buNone/>
            </a:pPr>
            <a:endParaRPr lang="pl-PL" sz="14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0" lvl="0" indent="0">
              <a:buNone/>
            </a:pPr>
            <a:endParaRPr lang="pl-PL" sz="14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0" lvl="0" indent="0">
              <a:buNone/>
            </a:pPr>
            <a:r>
              <a:rPr lang="pl-PL" sz="1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Źródło</a:t>
            </a:r>
            <a:r>
              <a:rPr lang="pl-PL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: Jak wspomagać pracę szkoły? Zeszyty ORE. System Doskonalenia Nauczycieli Oparty na Ogólnodostępnym Kompleksowym Wspomaganiu Szkół; Zeszyt 1; Założenia Nowego Systemu Doskonalenia Nauczycieli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74862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3836" y="384428"/>
            <a:ext cx="6444508" cy="4291522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8"/>
            <a:ext cx="8229600" cy="5208580"/>
          </a:xfrm>
        </p:spPr>
        <p:txBody>
          <a:bodyPr/>
          <a:lstStyle/>
          <a:p>
            <a:pPr algn="just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Źródło</a:t>
            </a:r>
            <a:r>
              <a:rPr lang="pl-PL" sz="1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pl-PL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Prezentacja ORE</a:t>
            </a:r>
            <a:r>
              <a:rPr lang="pl-PL" sz="1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System Doskonalenia Nauczycieli Oparty na Ogólnodostępnym Kompleksowym Wspomaganiu </a:t>
            </a:r>
            <a:r>
              <a:rPr lang="pl-PL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Szkół</a:t>
            </a:r>
            <a:endParaRPr lang="pl-PL" sz="1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700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472</Words>
  <Application>Microsoft Office PowerPoint</Application>
  <PresentationFormat>Pokaz na ekranie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Moduł I Wspomagania szkół w wychowaniu uczniów i kształtowaniu u nich postaw innowacyjności, kreatywności oraz umiejętności pracy zespołowej I etap edukacyjny </vt:lpstr>
      <vt:lpstr>Cele szczegółowe</vt:lpstr>
      <vt:lpstr>Cele szczegółowe cd.</vt:lpstr>
      <vt:lpstr>Struktura spotkania Moduł I</vt:lpstr>
      <vt:lpstr>Podstawowe założenia kompleksowego wspomagania szkół</vt:lpstr>
      <vt:lpstr>     Wspomaganie szkół i przedszkoli jest prowadzone zgodnie z:</vt:lpstr>
      <vt:lpstr>ZGODNIE Z ZAPISAMI W ROZPORZĄDZENIACH: Wspomaganie przedszkoli, szkół i placówek jest organizowane i prowadzone  z uwzględnieniem:  </vt:lpstr>
      <vt:lpstr>Etapy procesu wspomagania szkół</vt:lpstr>
      <vt:lpstr>       Źródło: Prezentacja ORE. System Doskonalenia Nauczycieli Oparty na Ogólnodostępnym Kompleksowym Wspomaganiu Szkół</vt:lpstr>
      <vt:lpstr> Sieci współpracy i samokształcenia  </vt:lpstr>
      <vt:lpstr>   Sieci współpracy i samokształcenia  </vt:lpstr>
      <vt:lpstr>WYMAGANIA </vt:lpstr>
      <vt:lpstr>Wymagania</vt:lpstr>
      <vt:lpstr> Znaczenie ewaluacji pracy szkoły (zewnętrznej i wewnętrznej) w diagnozie pracy szkoły </vt:lpstr>
      <vt:lpstr>Zadania specjalisty ds. wspomagania: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Romek</dc:creator>
  <cp:lastModifiedBy>MGasik</cp:lastModifiedBy>
  <cp:revision>47</cp:revision>
  <dcterms:created xsi:type="dcterms:W3CDTF">2018-05-05T08:26:16Z</dcterms:created>
  <dcterms:modified xsi:type="dcterms:W3CDTF">2019-03-14T11:22:53Z</dcterms:modified>
</cp:coreProperties>
</file>