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90" r:id="rId4"/>
    <p:sldId id="312" r:id="rId5"/>
    <p:sldId id="310" r:id="rId6"/>
    <p:sldId id="309" r:id="rId7"/>
    <p:sldId id="291" r:id="rId8"/>
    <p:sldId id="292" r:id="rId9"/>
    <p:sldId id="293" r:id="rId10"/>
    <p:sldId id="294" r:id="rId11"/>
    <p:sldId id="295" r:id="rId12"/>
    <p:sldId id="306" r:id="rId13"/>
    <p:sldId id="308" r:id="rId14"/>
    <p:sldId id="307" r:id="rId15"/>
    <p:sldId id="296" r:id="rId16"/>
    <p:sldId id="297" r:id="rId17"/>
    <p:sldId id="298" r:id="rId18"/>
    <p:sldId id="311" r:id="rId19"/>
    <p:sldId id="299" r:id="rId20"/>
    <p:sldId id="300" r:id="rId21"/>
    <p:sldId id="301" r:id="rId22"/>
    <p:sldId id="302" r:id="rId23"/>
    <p:sldId id="303" r:id="rId24"/>
    <p:sldId id="304" r:id="rId25"/>
    <p:sldId id="305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83F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jp.pwn.pl/sjp/grupa;2463209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files.pl/pl/index.php/Cechy_zespo%C5%82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035549"/>
          </a:xfrm>
        </p:spPr>
        <p:txBody>
          <a:bodyPr/>
          <a:lstStyle/>
          <a:p>
            <a:r>
              <a:rPr lang="pl-PL" dirty="0" smtClean="0"/>
              <a:t>Moduł V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140968"/>
            <a:ext cx="7776864" cy="982960"/>
          </a:xfrm>
        </p:spPr>
        <p:txBody>
          <a:bodyPr/>
          <a:lstStyle/>
          <a:p>
            <a:r>
              <a:rPr lang="pl-PL" sz="3600" b="1" dirty="0">
                <a:solidFill>
                  <a:srgbClr val="083F8A"/>
                </a:solidFill>
              </a:rPr>
              <a:t>Kształtowanie umiejętności pracy zespołowej </a:t>
            </a:r>
            <a:r>
              <a:rPr lang="pl-PL" sz="3600" b="1" dirty="0" smtClean="0">
                <a:solidFill>
                  <a:srgbClr val="083F8A"/>
                </a:solidFill>
              </a:rPr>
              <a:t>u </a:t>
            </a:r>
            <a:r>
              <a:rPr lang="pl-PL" sz="3600" b="1" dirty="0">
                <a:solidFill>
                  <a:srgbClr val="083F8A"/>
                </a:solidFill>
              </a:rPr>
              <a:t>uczniów na I etapie edukacyjnym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 smtClean="0"/>
              <a:t>Praca zespołowa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456384"/>
          </a:xfrm>
        </p:spPr>
        <p:txBody>
          <a:bodyPr/>
          <a:lstStyle/>
          <a:p>
            <a:pPr marL="0" indent="0">
              <a:buNone/>
            </a:pPr>
            <a:endParaRPr lang="pl-PL" dirty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Praca zespołowa to komunikowanie się  i wspólne działanie w zakresie: współpracy,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udzielania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sobie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pomocy,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pełnienia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różnych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funkcji, odpowiedzialności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wyniki, którego efektem jest zrealizowanie celu.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455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 smtClean="0"/>
              <a:t>Współpraca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176465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współdziałanie ze sobą jednostek lub grup ludzi wykonujących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swoje cząstkowe zadania, aby osiągnąć jakiś wspólny cel, współpraca opiera się na wzajemnym zaufaniu i lojalności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oraz podporządkowaniu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się celowi, należycie uświadomionemu sobie przez wszystkie jednostki lub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grupy.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56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 smtClean="0"/>
              <a:t>Korzyści z pracy zespołowej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48405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powtarza się niepotrzebnie tych samych czynności;</a:t>
            </a:r>
          </a:p>
          <a:p>
            <a:pPr lvl="0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generuje się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więcej pomysłów;</a:t>
            </a:r>
          </a:p>
          <a:p>
            <a:pPr lvl="0"/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członkowie zespołu wspierają się i motywują wzajemnie, bo mają wspólny cel;</a:t>
            </a:r>
          </a:p>
          <a:p>
            <a:pPr lvl="0"/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decyzje są szybciej podejmowane;</a:t>
            </a:r>
          </a:p>
          <a:p>
            <a:pPr lvl="0"/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jest większe zaangażowanie i lepszy efekt końcowy wspólnej pracy.</a:t>
            </a:r>
          </a:p>
        </p:txBody>
      </p:sp>
    </p:spTree>
    <p:extLst>
      <p:ext uri="{BB962C8B-B14F-4D97-AF65-F5344CB8AC3E}">
        <p14:creationId xmlns="" xmlns:p14="http://schemas.microsoft.com/office/powerpoint/2010/main" val="48927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Etapy pracy zespołowej = etapy procesu grupowego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648405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Faza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kształtowanie się (forming) - rozpoznawanie zadania, zasad i metod; zbieranie informacji i środków, oparcie na przywódcy, liderze.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Faza 2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burza, awantura (storting) - powstają wewnętrzne konflikty; członkowie grupy wykazują emocjonalny opór przed zadaniem. </a:t>
            </a:r>
          </a:p>
        </p:txBody>
      </p:sp>
    </p:spTree>
    <p:extLst>
      <p:ext uri="{BB962C8B-B14F-4D97-AF65-F5344CB8AC3E}">
        <p14:creationId xmlns="" xmlns:p14="http://schemas.microsoft.com/office/powerpoint/2010/main" val="298797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Etapy pracy zespołowej = etapy procesu grupowego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648405"/>
          </a:xfrm>
        </p:spPr>
        <p:txBody>
          <a:bodyPr/>
          <a:lstStyle/>
          <a:p>
            <a:endParaRPr lang="pl-PL" sz="2400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Faza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normalizacja (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norming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- konflikt jest zażegnany, rozwija się współpraca, następuje wymiana poglądów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powstawanie nowych norm.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Faza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wykonanie (performing) - zespół istnieje, role są elastyczne, znajduje się i wdraża rozwiązania. </a:t>
            </a:r>
          </a:p>
          <a:p>
            <a:endParaRPr lang="pl-PL" sz="24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036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1512168"/>
          </a:xfrm>
        </p:spPr>
        <p:txBody>
          <a:bodyPr/>
          <a:lstStyle/>
          <a:p>
            <a:r>
              <a:rPr lang="pl-PL" sz="3000" dirty="0"/>
              <a:t>Rola </a:t>
            </a:r>
            <a:r>
              <a:rPr lang="pl-PL" sz="3000" dirty="0" smtClean="0"/>
              <a:t>nauczyciela/rodzica/opiekuna </a:t>
            </a:r>
            <a:br>
              <a:rPr lang="pl-PL" sz="3000" dirty="0" smtClean="0"/>
            </a:br>
            <a:r>
              <a:rPr lang="pl-PL" sz="3000" dirty="0" smtClean="0"/>
              <a:t>we </a:t>
            </a:r>
            <a:r>
              <a:rPr lang="pl-PL" sz="3000" dirty="0"/>
              <a:t>wspomaganiu </a:t>
            </a:r>
            <a:r>
              <a:rPr lang="pl-PL" sz="3000" dirty="0" smtClean="0"/>
              <a:t>rozwoju </a:t>
            </a:r>
            <a:r>
              <a:rPr lang="pl-PL" sz="3000" dirty="0"/>
              <a:t>społecznego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Warto aby nauczyciel/rodzic/opiekun  potrafił: 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Times New Roman" panose="02020603050405020304" pitchFamily="18" charset="0"/>
              <a:buChar char="•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tworzyć sytuacje wychowawcze rozwijające kompetencje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społeczne;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Times New Roman" panose="02020603050405020304" pitchFamily="18" charset="0"/>
              <a:buChar char="•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asystować  i pomagać dzieciom  w identyfikacji ich osobistych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potrzeb i kompetencji;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Times New Roman" panose="02020603050405020304" pitchFamily="18" charset="0"/>
              <a:buChar char="•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dostarczać informacji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zwrotnej;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Times New Roman" panose="02020603050405020304" pitchFamily="18" charset="0"/>
              <a:buChar char="•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służyć dziecku za źródło niektórych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wiadomości;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Times New Roman" panose="02020603050405020304" pitchFamily="18" charset="0"/>
              <a:buChar char="•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modelować zachowania akceptowalne społecznie kontaktować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ekspertami, samemu dzielić się wiedzą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umiejętnościami;</a:t>
            </a:r>
          </a:p>
          <a:p>
            <a:pPr lvl="0">
              <a:spcAft>
                <a:spcPts val="800"/>
              </a:spcAft>
              <a:buFont typeface="Times New Roman" panose="02020603050405020304" pitchFamily="18" charset="0"/>
              <a:buChar char="•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korzystać ze  środowiska pozaszkolnego, 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  <a:buFont typeface="Times New Roman" panose="02020603050405020304" pitchFamily="18" charset="0"/>
              <a:buChar char="•"/>
            </a:pPr>
            <a:endParaRPr lang="pl-PL" sz="2000" dirty="0">
              <a:solidFill>
                <a:srgbClr val="083F8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952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512168"/>
          </a:xfrm>
        </p:spPr>
        <p:txBody>
          <a:bodyPr/>
          <a:lstStyle/>
          <a:p>
            <a:r>
              <a:rPr lang="pl-PL" dirty="0" smtClean="0"/>
              <a:t>Rola nauczyciela/rodzica/opiekuna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we </a:t>
            </a:r>
            <a:r>
              <a:rPr lang="pl-PL" dirty="0"/>
              <a:t>wspomaganiu rozwoju </a:t>
            </a:r>
            <a:r>
              <a:rPr lang="pl-PL" dirty="0" smtClean="0"/>
              <a:t>społecznego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arto aby nauczyciel/rodzic/opiekun  potrafił: 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just">
              <a:buFont typeface="Times New Roman" panose="02020603050405020304" pitchFamily="18" charset="0"/>
              <a:buChar char="•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pomagać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uczącym się w rozwijaniu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niezależności;</a:t>
            </a: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•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promować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dyskusje, stawianie pytań i pracę w małych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grupach;</a:t>
            </a: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•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pomagać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 rozwijaniu pozytywnego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myślenia;</a:t>
            </a: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•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kierować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procesem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uczenia; </a:t>
            </a: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•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monitorować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doświadczenie edukacyjne (w tym kompetencje społeczne)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dziecka; </a:t>
            </a: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•"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wspierać 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zachowania  zmierzające do samookreślania się,  budowania tożsamości,  własnego „ja”,  wyodrębniania z grupy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samodzielności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zachowaniu, ale także w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myśleniu.</a:t>
            </a:r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  <a:buFont typeface="Times New Roman" panose="02020603050405020304" pitchFamily="18" charset="0"/>
              <a:buChar char="•"/>
            </a:pPr>
            <a:endParaRPr lang="pl-PL" sz="2000" dirty="0">
              <a:solidFill>
                <a:srgbClr val="083F8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0653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512168"/>
          </a:xfrm>
        </p:spPr>
        <p:txBody>
          <a:bodyPr/>
          <a:lstStyle/>
          <a:p>
            <a:r>
              <a:rPr lang="pl-PL" dirty="0"/>
              <a:t>Rola </a:t>
            </a:r>
            <a:r>
              <a:rPr lang="pl-PL" dirty="0" smtClean="0"/>
              <a:t>nauczyciela/rodzica/opiekuna  </a:t>
            </a:r>
            <a:br>
              <a:rPr lang="pl-PL" dirty="0" smtClean="0"/>
            </a:br>
            <a:r>
              <a:rPr lang="pl-PL" dirty="0" smtClean="0"/>
              <a:t>we </a:t>
            </a:r>
            <a:r>
              <a:rPr lang="pl-PL" dirty="0"/>
              <a:t>wspomaganiu rozwoju </a:t>
            </a:r>
            <a:r>
              <a:rPr lang="pl-PL" dirty="0" smtClean="0"/>
              <a:t>społecznego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Warto aby nauczyciel/rodzic/opiekun  potrafił: 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>
              <a:buFont typeface="Times New Roman" panose="02020603050405020304" pitchFamily="18" charset="0"/>
              <a:buChar char="•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zauważać  i  nagradzać  zachowania,  w  których  dzieci  przejmują odpowiedzialność  za  swoje  zachowanie  lub starają się je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zmieniać;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Times New Roman" panose="02020603050405020304" pitchFamily="18" charset="0"/>
              <a:buChar char="•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uwrażliwiać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 istnienie potrzeb grupy i na szansę działań, którymi jednostka może się przyczynić do zmiany na lepsze, pokazywać korzyści dla wszystkich płynące z takiego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zachowania;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Times New Roman" panose="02020603050405020304" pitchFamily="18" charset="0"/>
              <a:buChar char="•"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stosować 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system  wyjaśnień  i  wzmocnienia  zachowań  wskazujący  na  wagę współpracy,  nie  osłabiający  jednak pozycji indywidualnej każdego dziecka.</a:t>
            </a:r>
          </a:p>
          <a:p>
            <a:pPr lvl="0" algn="just">
              <a:spcAft>
                <a:spcPts val="800"/>
              </a:spcAft>
              <a:buFont typeface="Times New Roman" panose="02020603050405020304" pitchFamily="18" charset="0"/>
              <a:buChar char="•"/>
            </a:pPr>
            <a:endParaRPr lang="pl-PL" sz="2000" dirty="0">
              <a:solidFill>
                <a:srgbClr val="083F8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185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1143000"/>
          </a:xfrm>
        </p:spPr>
        <p:txBody>
          <a:bodyPr/>
          <a:lstStyle/>
          <a:p>
            <a:r>
              <a:rPr lang="pl-PL" altLang="pl-PL" dirty="0" smtClean="0">
                <a:solidFill>
                  <a:schemeClr val="tx2"/>
                </a:solidFill>
                <a:latin typeface="Calibri" panose="020F0502020204030204" pitchFamily="34" charset="0"/>
              </a:rPr>
              <a:t>Jak </a:t>
            </a:r>
            <a:r>
              <a:rPr lang="pl-PL" altLang="pl-PL" dirty="0">
                <a:solidFill>
                  <a:schemeClr val="tx2"/>
                </a:solidFill>
                <a:latin typeface="Calibri" panose="020F0502020204030204" pitchFamily="34" charset="0"/>
              </a:rPr>
              <a:t>wydobyć z </a:t>
            </a:r>
            <a:r>
              <a:rPr lang="pl-PL" altLang="pl-PL" dirty="0" smtClean="0">
                <a:solidFill>
                  <a:schemeClr val="tx2"/>
                </a:solidFill>
                <a:latin typeface="Calibri" panose="020F0502020204030204" pitchFamily="34" charset="0"/>
              </a:rPr>
              <a:t>innych to co </a:t>
            </a:r>
            <a:r>
              <a:rPr lang="pl-PL" altLang="pl-PL" dirty="0">
                <a:solidFill>
                  <a:schemeClr val="tx2"/>
                </a:solidFill>
                <a:latin typeface="Calibri" panose="020F0502020204030204" pitchFamily="34" charset="0"/>
              </a:rPr>
              <a:t>w nich </a:t>
            </a:r>
            <a:r>
              <a:rPr lang="pl-PL" altLang="pl-PL" dirty="0" smtClean="0">
                <a:solidFill>
                  <a:schemeClr val="tx2"/>
                </a:solidFill>
                <a:latin typeface="Calibri" panose="020F0502020204030204" pitchFamily="34" charset="0"/>
              </a:rPr>
              <a:t>najlepsze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3816425"/>
          </a:xfrm>
        </p:spPr>
        <p:txBody>
          <a:bodyPr/>
          <a:lstStyle/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słuchaj;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zadawaj pytania;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zauważaj potrzeby innych;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twórz przyjazną atmosferę uczenia się/pracy;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„podnoś poprzeczkę”;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toleruj błędy;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doceniaj pomysły i osiągnięcia;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okazuj uznanie;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wzmacniaj poczucia wartości;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oferuj pomoc;</a:t>
            </a:r>
          </a:p>
          <a:p>
            <a:pPr algn="just" eaLnBrk="0" hangingPunct="0">
              <a:lnSpc>
                <a:spcPct val="90000"/>
              </a:lnSpc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pokazuj konsekwencje.</a:t>
            </a: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083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824204"/>
          </a:xfrm>
        </p:spPr>
        <p:txBody>
          <a:bodyPr/>
          <a:lstStyle/>
          <a:p>
            <a:r>
              <a:rPr lang="pl-PL" dirty="0"/>
              <a:t>Korzyści dla ucznia </a:t>
            </a:r>
            <a:r>
              <a:rPr lang="pl-PL" dirty="0" smtClean="0"/>
              <a:t>płynące </a:t>
            </a:r>
            <a:r>
              <a:rPr lang="pl-PL" dirty="0"/>
              <a:t>z umiejętności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gotowości do pracy zespołowej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I etapie </a:t>
            </a:r>
            <a:r>
              <a:rPr lang="pl-PL" dirty="0" smtClean="0"/>
              <a:t>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952329"/>
          </a:xfrm>
        </p:spPr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zaspokojenie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potrzeby przynależności do grupy; budowanie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więzi;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relacjach uczeń–uczeń oraz uczeń–nauczyciel;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budowanie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poczucia własnej wartości; łagodzenie napięć emocjonalnych związanych z nowych etapem edukacyjnym;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nauka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współdziałania, rozwijanie umiejętności przyjmowania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wydawania opinii; przyspieszenie realizacji zadań oraz zwiększenie szans na ich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powodzenie.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274060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16091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032449"/>
          </a:xfrm>
        </p:spPr>
        <p:txBody>
          <a:bodyPr/>
          <a:lstStyle/>
          <a:p>
            <a:pPr lvl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wyjaśnia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znaczenie pracy zespołowej w wymiarze jednostkowym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społecznym oraz określa standardy uczenia się we współpracy dzieci na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etapie edukacyjnym;</a:t>
            </a:r>
          </a:p>
          <a:p>
            <a:pPr lvl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wskazuje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czynniki wpływające na kształtowanie gotowości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pracy zespołowej, w tym bariery rozwoju tej postawy u uczniów w wieku wczesnoszkolnym;</a:t>
            </a:r>
          </a:p>
          <a:p>
            <a:pPr lvl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wskazuje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przykładowe strategie, metody i techniki kształtowania gotowości i umiejętności pracy zespołowej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 adekwatne do możliwości dziecka i jego potrzeb rozwojowych;</a:t>
            </a:r>
          </a:p>
          <a:p>
            <a:pPr lvl="0" algn="just"/>
            <a:endParaRPr lang="pl-PL" sz="20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19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824204"/>
          </a:xfrm>
        </p:spPr>
        <p:txBody>
          <a:bodyPr/>
          <a:lstStyle/>
          <a:p>
            <a:r>
              <a:rPr lang="pl-PL" dirty="0"/>
              <a:t>Korzyści dla ucznia </a:t>
            </a:r>
            <a:r>
              <a:rPr lang="pl-PL" dirty="0" smtClean="0"/>
              <a:t>płynące </a:t>
            </a:r>
            <a:r>
              <a:rPr lang="pl-PL" dirty="0"/>
              <a:t>z umiejętności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gotowości do pracy zespołowej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I etapie </a:t>
            </a:r>
            <a:r>
              <a:rPr lang="pl-PL" dirty="0" smtClean="0"/>
              <a:t>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952329"/>
          </a:xfrm>
        </p:spPr>
        <p:txBody>
          <a:bodyPr/>
          <a:lstStyle/>
          <a:p>
            <a:endParaRPr lang="pl-PL" sz="2000" dirty="0" smtClean="0"/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zwiększenie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zaangażowania w obowiązki szkolne;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nauka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przestrzegania norm społecznych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samokontroli;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wpływ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uczenia się we współpracy na poprawę wyników nauczania.</a:t>
            </a:r>
          </a:p>
        </p:txBody>
      </p:sp>
    </p:spTree>
    <p:extLst>
      <p:ext uri="{BB962C8B-B14F-4D97-AF65-F5344CB8AC3E}">
        <p14:creationId xmlns="" xmlns:p14="http://schemas.microsoft.com/office/powerpoint/2010/main" val="629478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584176"/>
          </a:xfrm>
        </p:spPr>
        <p:txBody>
          <a:bodyPr/>
          <a:lstStyle/>
          <a:p>
            <a:r>
              <a:rPr lang="pl-PL" dirty="0"/>
              <a:t>Korzyści dla </a:t>
            </a:r>
            <a:r>
              <a:rPr lang="pl-PL" dirty="0" smtClean="0"/>
              <a:t>szkoły płynące </a:t>
            </a:r>
            <a:r>
              <a:rPr lang="pl-PL" dirty="0"/>
              <a:t>z umiejętności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gotowości do pracy zespołowej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I etapie </a:t>
            </a:r>
            <a:r>
              <a:rPr lang="pl-PL" dirty="0" smtClean="0"/>
              <a:t>kształcenia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3384377"/>
          </a:xfrm>
        </p:spPr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budowanie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pozytywnej atmosfery w szkole; wpływ na samopoczucie uczniów; wzrost poziomu zaufania pomiędzy członkami szkolnej społeczności;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zwiększona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efektywność wychowawcza przez rozwijanie umiejętności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postaw korzystnych z wychowawczego punktu widzenia;</a:t>
            </a:r>
          </a:p>
          <a:p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ustanowienie zestawu nieformalnych wartości i norm etycznych wspólnych dla członków klasy/szkoły umożliwiających im skuteczne współdziałanie.</a:t>
            </a:r>
          </a:p>
        </p:txBody>
      </p:sp>
    </p:spTree>
    <p:extLst>
      <p:ext uri="{BB962C8B-B14F-4D97-AF65-F5344CB8AC3E}">
        <p14:creationId xmlns="" xmlns:p14="http://schemas.microsoft.com/office/powerpoint/2010/main" val="2934554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strategii, metod </a:t>
            </a:r>
            <a:r>
              <a:rPr lang="pl-PL" dirty="0"/>
              <a:t>i </a:t>
            </a:r>
            <a:r>
              <a:rPr lang="pl-PL" dirty="0" smtClean="0"/>
              <a:t>technik stosowanych </a:t>
            </a:r>
            <a:r>
              <a:rPr lang="pl-PL" dirty="0"/>
              <a:t>na </a:t>
            </a:r>
            <a:r>
              <a:rPr lang="pl-PL" dirty="0" smtClean="0"/>
              <a:t>zajęciach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nauczanie zintegrowane;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ocenianie kształtujące/wspierające;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uczenie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współpracy.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5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pl-PL" dirty="0" smtClean="0"/>
              <a:t>Przykłady strategii, metod </a:t>
            </a:r>
            <a:r>
              <a:rPr lang="pl-PL" dirty="0"/>
              <a:t>i </a:t>
            </a:r>
            <a:r>
              <a:rPr lang="pl-PL" dirty="0" smtClean="0"/>
              <a:t>technik stosowanych </a:t>
            </a:r>
            <a:r>
              <a:rPr lang="pl-PL" dirty="0"/>
              <a:t>na </a:t>
            </a:r>
            <a:r>
              <a:rPr lang="pl-PL" dirty="0" smtClean="0"/>
              <a:t>zajęciach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Metody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techniki: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parach;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zadania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małych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grupach;</a:t>
            </a:r>
          </a:p>
          <a:p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miniprojekty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edukacyjne; </a:t>
            </a: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gry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zabawy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edukacyjne;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lekcje w terenie;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techniki komunikacyjne;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problemowe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nauczanie.</a:t>
            </a:r>
          </a:p>
        </p:txBody>
      </p:sp>
    </p:spTree>
    <p:extLst>
      <p:ext uri="{BB962C8B-B14F-4D97-AF65-F5344CB8AC3E}">
        <p14:creationId xmlns="" xmlns:p14="http://schemas.microsoft.com/office/powerpoint/2010/main" val="420911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pl-PL" dirty="0"/>
              <a:t>Najistotniejsze elementy  klimatu społecznego szkoły sprzyjającego współpracy </a:t>
            </a:r>
            <a:r>
              <a:rPr lang="pl-PL" dirty="0" smtClean="0"/>
              <a:t>to: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3648405"/>
          </a:xfrm>
        </p:spPr>
        <p:txBody>
          <a:bodyPr/>
          <a:lstStyle/>
          <a:p>
            <a:pPr marL="0" indent="0">
              <a:buNone/>
            </a:pPr>
            <a:endParaRPr lang="pl-PL" sz="2400" dirty="0" smtClean="0">
              <a:solidFill>
                <a:srgbClr val="083F8A"/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relacje interpersonalne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szacunek, bezpieczeństwo, zaufanie, wzajemne zainteresowanie sobą, otwarta komunikacja, samopoczucie - jak się ludzie czują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relacji ze sobą; </a:t>
            </a: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zapisy formalne regulujące życie szkoły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jasne/czytelne, zrozumiałe dla wszystkich, konsekwentnie realizowane;</a:t>
            </a: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sposoby rozwiązywania sytuacji trudnych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0053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0969" y="404664"/>
            <a:ext cx="8229600" cy="1176130"/>
          </a:xfrm>
        </p:spPr>
        <p:txBody>
          <a:bodyPr/>
          <a:lstStyle/>
          <a:p>
            <a:r>
              <a:rPr lang="pl-PL" dirty="0" smtClean="0"/>
              <a:t>Trzy zasady postrzegania Twojej osoby przez innych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648405"/>
          </a:xfrm>
        </p:spPr>
        <p:txBody>
          <a:bodyPr/>
          <a:lstStyle/>
          <a:p>
            <a:endParaRPr lang="pl-PL" dirty="0" smtClean="0">
              <a:solidFill>
                <a:srgbClr val="083F8A"/>
              </a:solidFill>
            </a:endParaRP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Rzecz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tym,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mówisz, lecz 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tym,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słyszą.</a:t>
            </a: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Rzecz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tym,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robisz, lecz 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tym,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widzą.</a:t>
            </a:r>
          </a:p>
          <a:p>
            <a:pPr algn="just"/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Rzecz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tym,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masz na myśli, lecz w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tym,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zrozumieją. 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9411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3816425"/>
          </a:xfrm>
        </p:spPr>
        <p:txBody>
          <a:bodyPr/>
          <a:lstStyle/>
          <a:p>
            <a:pPr lvl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wspiera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uczniów we wdrażaniu zasad organizacji pracy zespołowej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szkole na I etapie edukacyjnym;</a:t>
            </a:r>
          </a:p>
          <a:p>
            <a:pPr lvl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stosuje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metody i techniki służące pracy zespołowej nauczycieli;</a:t>
            </a:r>
          </a:p>
          <a:p>
            <a:pPr lvl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identyfikuje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potrzeby szkoły i nauczycieli w zakresie kształtowania gotowości i umiejętności pracy zespołowej dzieci w wieku wczesnoszkolnym;</a:t>
            </a:r>
          </a:p>
          <a:p>
            <a:pPr lvl="0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wykorzystuje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wiedzę na temat kształtowania gotowości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pracy zespołowej uczniów w procesie wspomagania szkół.</a:t>
            </a:r>
          </a:p>
          <a:p>
            <a:pPr lvl="0" algn="just"/>
            <a:endParaRPr lang="pl-PL" sz="20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980728"/>
          </a:xfrm>
        </p:spPr>
        <p:txBody>
          <a:bodyPr/>
          <a:lstStyle/>
          <a:p>
            <a:r>
              <a:rPr lang="pl-PL" dirty="0" smtClean="0"/>
              <a:t>Struktura spotkania MODUŁ </a:t>
            </a:r>
            <a:r>
              <a:rPr lang="pl-PL" dirty="0" smtClean="0"/>
              <a:t>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3816425"/>
          </a:xfrm>
        </p:spPr>
        <p:txBody>
          <a:bodyPr/>
          <a:lstStyle/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Praca zespołowa w kontekście rozwoju uczniów na I etapie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edukacyjnym;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Czynniki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wpływające na kształtowanie gotowości i umiejętności pracy zespołowej uczniów na I etapie edukacyjnym (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m.in. potrzeby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rozwojowe dziecka, rola środowiska szkolnego i domowego, rola nauczyciela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pl-PL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Bariery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pracy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zespołowej;</a:t>
            </a: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Organizacja pracy zespołowej uczniów na I etapie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edukacyjnym;</a:t>
            </a: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Strategie, metody i techniki stosowane na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zajęciach;</a:t>
            </a:r>
          </a:p>
          <a:p>
            <a:pPr algn="just"/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Korzyści dla ucznia i szkoły płynące z umiejętności i gotowości do pracy zespołowej na I etapie kształcenia oraz na </a:t>
            </a: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kolejnych etapach;</a:t>
            </a:r>
          </a:p>
          <a:p>
            <a:pPr algn="just"/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032116"/>
          </a:xfrm>
        </p:spPr>
        <p:txBody>
          <a:bodyPr/>
          <a:lstStyle/>
          <a:p>
            <a:r>
              <a:rPr lang="pl-PL" sz="3200" dirty="0" smtClean="0"/>
              <a:t>Umiejętności społeczne</a:t>
            </a:r>
            <a:r>
              <a:rPr lang="pl-PL" dirty="0"/>
              <a:t/>
            </a:r>
            <a:br>
              <a:rPr lang="pl-PL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76465"/>
          </a:xfrm>
        </p:spPr>
        <p:txBody>
          <a:bodyPr/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Wpływanie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innych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opanowanie metod skutecznego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przekonywania.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Porozumienie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słuchanie bez uprzedzeń i wysyłanie przekonywujących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komunikatów.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Łagodzenie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konfliktów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pośredniczenie w sporach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rozwiązywanie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Przewodzenie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inspirowanie jednostek i grup  lub kierowanie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nimi.</a:t>
            </a:r>
          </a:p>
          <a:p>
            <a:pPr marL="0" indent="0" algn="just">
              <a:buNone/>
            </a:pPr>
            <a:endParaRPr lang="pl-PL" sz="1400" dirty="0" smtClean="0">
              <a:solidFill>
                <a:srgbClr val="083F8A"/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Daniel </a:t>
            </a:r>
            <a:r>
              <a:rPr lang="pl-PL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Goleman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Inteligencja Emocjonalna, Media Rodzina, Poznań 1995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58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032116"/>
          </a:xfrm>
        </p:spPr>
        <p:txBody>
          <a:bodyPr/>
          <a:lstStyle/>
          <a:p>
            <a:r>
              <a:rPr lang="pl-PL" dirty="0" smtClean="0"/>
              <a:t>Umiejętności społeczne</a:t>
            </a:r>
            <a:r>
              <a:rPr lang="pl-PL" dirty="0"/>
              <a:t/>
            </a:r>
            <a:br>
              <a:rPr lang="pl-PL" dirty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176465"/>
          </a:xfrm>
        </p:spPr>
        <p:txBody>
          <a:bodyPr/>
          <a:lstStyle/>
          <a:p>
            <a:pPr algn="just"/>
            <a:endParaRPr lang="pl-PL" dirty="0" smtClean="0">
              <a:solidFill>
                <a:srgbClr val="083F8A"/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Katalizowanie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zmian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inicjowanie zmian lub kierowanie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nimi.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Tworzenie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więzi - pielęgnowanie instrumentalnych stosunków z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innymi.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Współpraca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praca z innymi dla osiągnięcia wspólnego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celu.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zespołowe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organizowanie współdziałania wszystkich członków grupy dla osiągnięcia zbiorowego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celu.</a:t>
            </a:r>
          </a:p>
          <a:p>
            <a:pPr algn="just"/>
            <a:endParaRPr lang="pl-PL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63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888099"/>
          </a:xfrm>
        </p:spPr>
        <p:txBody>
          <a:bodyPr/>
          <a:lstStyle/>
          <a:p>
            <a:pPr lvl="0"/>
            <a:r>
              <a:rPr lang="pl-PL" dirty="0"/>
              <a:t>Grupa a </a:t>
            </a:r>
            <a:r>
              <a:rPr lang="pl-PL" dirty="0" smtClean="0"/>
              <a:t>zespół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648405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>
              <a:solidFill>
                <a:srgbClr val="083F8A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Jakie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są różnice pomiędzy tymi pojęciami, kiedy można mówić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grupie, a kiedy o zespole?</a:t>
            </a:r>
          </a:p>
        </p:txBody>
      </p:sp>
    </p:spTree>
    <p:extLst>
      <p:ext uri="{BB962C8B-B14F-4D97-AF65-F5344CB8AC3E}">
        <p14:creationId xmlns="" xmlns:p14="http://schemas.microsoft.com/office/powerpoint/2010/main" val="16008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888099"/>
          </a:xfrm>
        </p:spPr>
        <p:txBody>
          <a:bodyPr/>
          <a:lstStyle/>
          <a:p>
            <a:pPr lvl="0"/>
            <a:r>
              <a:rPr lang="pl-PL" dirty="0"/>
              <a:t>Grupa a </a:t>
            </a:r>
            <a:r>
              <a:rPr lang="pl-PL" dirty="0" smtClean="0"/>
              <a:t>zespół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648405"/>
          </a:xfrm>
        </p:spPr>
        <p:txBody>
          <a:bodyPr/>
          <a:lstStyle/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pl-PL" altLang="pl-PL" b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Grupa</a:t>
            </a:r>
          </a:p>
          <a:p>
            <a:pPr marL="457200" indent="-457200" fontAlgn="base">
              <a:lnSpc>
                <a:spcPct val="80000"/>
              </a:lnSpc>
              <a:spcAft>
                <a:spcPct val="0"/>
              </a:spcAft>
              <a:buFont typeface="+mj-lt"/>
              <a:buAutoNum type="arabicPeriod"/>
            </a:pPr>
            <a:r>
              <a:rPr lang="pl-PL" altLang="pl-PL" i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pewna </a:t>
            </a:r>
            <a:r>
              <a:rPr lang="pl-PL" altLang="pl-PL" i="1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liczba jednostek skupiona w </a:t>
            </a:r>
            <a:r>
              <a:rPr lang="pl-PL" altLang="pl-PL" i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całość,</a:t>
            </a:r>
          </a:p>
          <a:p>
            <a:pPr marL="457200" indent="-457200" fontAlgn="base">
              <a:lnSpc>
                <a:spcPct val="80000"/>
              </a:lnSpc>
              <a:spcAft>
                <a:spcPct val="0"/>
              </a:spcAft>
              <a:buFont typeface="+mj-lt"/>
              <a:buAutoNum type="arabicPeriod"/>
            </a:pPr>
            <a:r>
              <a:rPr lang="pl-PL" altLang="pl-PL" i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zbiorowość</a:t>
            </a:r>
            <a:r>
              <a:rPr lang="pl-PL" altLang="pl-PL" i="1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której członkowie połączeni są jakąś </a:t>
            </a:r>
            <a:r>
              <a:rPr lang="pl-PL" altLang="pl-PL" i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więzią,</a:t>
            </a:r>
          </a:p>
          <a:p>
            <a:pPr marL="457200" indent="-457200" fontAlgn="base">
              <a:lnSpc>
                <a:spcPct val="80000"/>
              </a:lnSpc>
              <a:spcAft>
                <a:spcPct val="0"/>
              </a:spcAft>
              <a:buFont typeface="+mj-lt"/>
              <a:buAutoNum type="arabicPeriod"/>
            </a:pPr>
            <a:r>
              <a:rPr lang="pl-PL" altLang="pl-PL" i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zespół </a:t>
            </a:r>
            <a:r>
              <a:rPr lang="pl-PL" altLang="pl-PL" i="1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ludzi, np. spełniających określone </a:t>
            </a:r>
            <a:r>
              <a:rPr lang="pl-PL" altLang="pl-PL" i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zadanie…</a:t>
            </a:r>
          </a:p>
          <a:p>
            <a:pPr marL="457200" indent="-457200" fontAlgn="base">
              <a:lnSpc>
                <a:spcPct val="80000"/>
              </a:lnSpc>
              <a:spcAft>
                <a:spcPct val="0"/>
              </a:spcAft>
              <a:buNone/>
            </a:pPr>
            <a:endParaRPr lang="pl-PL" altLang="pl-PL" sz="2400" i="1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pl-PL" altLang="pl-PL" sz="12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Słownik języka </a:t>
            </a:r>
            <a:r>
              <a:rPr lang="pl-PL" altLang="pl-PL" sz="1200" i="1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polskiego PWN </a:t>
            </a:r>
            <a:r>
              <a:rPr lang="pl-PL" altLang="pl-PL" sz="1200" i="1" kern="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</a:t>
            </a:r>
            <a:r>
              <a:rPr lang="pl-PL" altLang="pl-PL" sz="1200" i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sjp.pwn.pl/sjp/grupa;2463209.htm</a:t>
            </a:r>
            <a:endParaRPr lang="pl-PL" altLang="pl-PL" sz="1200" i="1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</a:pPr>
            <a:endParaRPr lang="pl-PL" altLang="pl-PL" sz="2400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pl-PL" altLang="pl-PL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 każda grupa jest zespołem, ale każdy zespół jest grupą.</a:t>
            </a:r>
          </a:p>
        </p:txBody>
      </p:sp>
    </p:spTree>
    <p:extLst>
      <p:ext uri="{BB962C8B-B14F-4D97-AF65-F5344CB8AC3E}">
        <p14:creationId xmlns="" xmlns:p14="http://schemas.microsoft.com/office/powerpoint/2010/main" val="361341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88099"/>
          </a:xfrm>
        </p:spPr>
        <p:txBody>
          <a:bodyPr/>
          <a:lstStyle/>
          <a:p>
            <a:pPr lvl="0"/>
            <a:r>
              <a:rPr lang="pl-PL" dirty="0"/>
              <a:t>Grupa a </a:t>
            </a:r>
            <a:r>
              <a:rPr lang="pl-PL" dirty="0" smtClean="0"/>
              <a:t>zespół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3936437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pl-PL" altLang="pl-PL" sz="2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Zespół </a:t>
            </a:r>
            <a:r>
              <a:rPr lang="pl-PL" altLang="pl-PL" sz="2400" b="1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stała grupa społeczna </a:t>
            </a:r>
            <a:r>
              <a:rPr lang="pl-PL" altLang="pl-PL" sz="24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(zbiorowość) ludzi o różnej liczbie członków. </a:t>
            </a:r>
            <a:endParaRPr lang="pl-PL" altLang="pl-PL" sz="2400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Cechy: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wspólna  praca; 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istnienie celu; 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podziału </a:t>
            </a:r>
            <a:r>
              <a:rPr lang="pl-PL" altLang="pl-PL" sz="24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zadań oraz </a:t>
            </a: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określenia odpowiedzialności;</a:t>
            </a:r>
          </a:p>
          <a:p>
            <a:pPr fontAlgn="base">
              <a:spcAft>
                <a:spcPct val="0"/>
              </a:spcAft>
            </a:pP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wzajemnie </a:t>
            </a:r>
            <a:r>
              <a:rPr lang="pl-PL" altLang="pl-PL" sz="24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uzupełniające się </a:t>
            </a: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umiejętności poszczególnych członków </a:t>
            </a:r>
            <a:r>
              <a:rPr lang="pl-PL" altLang="pl-PL" sz="24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pomocne </a:t>
            </a: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altLang="pl-PL" sz="24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niezbędne w </a:t>
            </a: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osiąganiu celu – osobisty </a:t>
            </a:r>
            <a:r>
              <a:rPr lang="pl-PL" altLang="pl-PL" sz="24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wkładu wysiłku każdego z </a:t>
            </a:r>
            <a:r>
              <a:rPr lang="pl-PL" altLang="pl-PL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członków. </a:t>
            </a:r>
            <a:endParaRPr lang="pl-PL" altLang="pl-PL" sz="2400" kern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 fontAlgn="base">
              <a:spcAft>
                <a:spcPct val="0"/>
              </a:spcAft>
              <a:buNone/>
            </a:pPr>
            <a:endParaRPr lang="pl-PL" altLang="pl-PL" sz="1200" kern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base">
              <a:spcAft>
                <a:spcPct val="0"/>
              </a:spcAft>
              <a:buNone/>
            </a:pPr>
            <a:r>
              <a:rPr lang="pl-PL" altLang="pl-PL" sz="1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Opracowanie na podstawie: </a:t>
            </a:r>
            <a:r>
              <a:rPr lang="pl-PL" altLang="pl-PL" sz="1400" kern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Encyklopedia Zarządzania </a:t>
            </a:r>
            <a:r>
              <a:rPr lang="pl-PL" altLang="pl-PL" sz="1400" kern="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</a:t>
            </a:r>
            <a:r>
              <a:rPr lang="pl-PL" altLang="pl-PL" sz="1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mfiles.pl/pl/index.php/Cechy_zespo%C5%82u</a:t>
            </a:r>
            <a:r>
              <a:rPr lang="pl-PL" altLang="pl-PL" sz="1400" kern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1400" kern="0" dirty="0" smtClean="0">
                <a:solidFill>
                  <a:srgbClr val="083F8A"/>
                </a:solidFill>
              </a:rPr>
              <a:t> </a:t>
            </a:r>
            <a:endParaRPr lang="pl-PL" altLang="pl-PL" sz="1400" kern="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69268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1087</Words>
  <Application>Microsoft Office PowerPoint</Application>
  <PresentationFormat>Pokaz na ekranie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Moduł V</vt:lpstr>
      <vt:lpstr>Cele (Uczestnik szkolenia): </vt:lpstr>
      <vt:lpstr>Cele (Uczestnik szkolenia): </vt:lpstr>
      <vt:lpstr>Struktura spotkania MODUŁ V</vt:lpstr>
      <vt:lpstr>Umiejętności społeczne </vt:lpstr>
      <vt:lpstr>Umiejętności społeczne </vt:lpstr>
      <vt:lpstr>Grupa a zespół</vt:lpstr>
      <vt:lpstr>Grupa a zespół</vt:lpstr>
      <vt:lpstr>Grupa a zespół</vt:lpstr>
      <vt:lpstr>Praca zespołowa</vt:lpstr>
      <vt:lpstr>Współpraca </vt:lpstr>
      <vt:lpstr>Korzyści z pracy zespołowej </vt:lpstr>
      <vt:lpstr>Etapy pracy zespołowej = etapy procesu grupowego </vt:lpstr>
      <vt:lpstr>Etapy pracy zespołowej = etapy procesu grupowego </vt:lpstr>
      <vt:lpstr>Rola nauczyciela/rodzica/opiekuna  we wspomaganiu rozwoju społecznego</vt:lpstr>
      <vt:lpstr>Rola nauczyciela/rodzica/opiekuna  we wspomaganiu rozwoju społecznego</vt:lpstr>
      <vt:lpstr>Rola nauczyciela/rodzica/opiekuna   we wspomaganiu rozwoju społecznego</vt:lpstr>
      <vt:lpstr>Jak wydobyć z innych to co w nich najlepsze ?</vt:lpstr>
      <vt:lpstr>Korzyści dla ucznia płynące z umiejętności  i gotowości do pracy zespołowej  na I etapie kształcenia</vt:lpstr>
      <vt:lpstr>Korzyści dla ucznia płynące z umiejętności  i gotowości do pracy zespołowej  na I etapie kształcenia</vt:lpstr>
      <vt:lpstr>Korzyści dla szkoły płynące z umiejętności  i gotowości do pracy zespołowej  na I etapie kształcenia</vt:lpstr>
      <vt:lpstr>Przykłady strategii, metod i technik stosowanych na zajęciach </vt:lpstr>
      <vt:lpstr>Przykłady strategii, metod i technik stosowanych na zajęciach </vt:lpstr>
      <vt:lpstr>Najistotniejsze elementy  klimatu społecznego szkoły sprzyjającego współpracy to:</vt:lpstr>
      <vt:lpstr>Trzy zasady postrzegania Twojej osoby przez innych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109</cp:revision>
  <dcterms:created xsi:type="dcterms:W3CDTF">2018-05-05T08:26:16Z</dcterms:created>
  <dcterms:modified xsi:type="dcterms:W3CDTF">2019-03-14T10:52:02Z</dcterms:modified>
</cp:coreProperties>
</file>