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0" r:id="rId4"/>
    <p:sldId id="272" r:id="rId5"/>
    <p:sldId id="286" r:id="rId6"/>
    <p:sldId id="278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83F8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717" autoAdjust="0"/>
  </p:normalViewPr>
  <p:slideViewPr>
    <p:cSldViewPr>
      <p:cViewPr>
        <p:scale>
          <a:sx n="70" d="100"/>
          <a:sy n="70" d="100"/>
        </p:scale>
        <p:origin x="-13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DD5BC0-A26D-41CD-8D53-AB4EF9E337B4}" type="datetimeFigureOut">
              <a:rPr lang="pl-PL" smtClean="0"/>
              <a:pPr/>
              <a:t>2019-03-15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97B67D-4049-4456-A6B2-36DA530171D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057670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7B67D-4049-4456-A6B2-36DA530171D2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662771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685800" y="2971800"/>
            <a:ext cx="7772400" cy="1035549"/>
          </a:xfrm>
        </p:spPr>
        <p:txBody>
          <a:bodyPr anchor="b"/>
          <a:lstStyle>
            <a:lvl1pPr algn="ctr">
              <a:defRPr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3568" y="4293096"/>
            <a:ext cx="7776864" cy="6229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Kliknij, aby edytować styl wzorca podtytułu</a:t>
            </a:r>
            <a:endParaRPr lang="pl-PL" dirty="0"/>
          </a:p>
        </p:txBody>
      </p:sp>
      <p:pic>
        <p:nvPicPr>
          <p:cNvPr id="8" name="Obraz 7" descr="Logo Markpi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43808" y="692696"/>
            <a:ext cx="3388760" cy="1152128"/>
          </a:xfrm>
          <a:prstGeom prst="rect">
            <a:avLst/>
          </a:prstGeom>
        </p:spPr>
      </p:pic>
      <p:sp>
        <p:nvSpPr>
          <p:cNvPr id="9" name="Prostokąt 8"/>
          <p:cNvSpPr/>
          <p:nvPr userDrawn="1"/>
        </p:nvSpPr>
        <p:spPr>
          <a:xfrm>
            <a:off x="0" y="5661248"/>
            <a:ext cx="914400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1" name="Łącznik prosty 10"/>
          <p:cNvCxnSpPr/>
          <p:nvPr userDrawn="1"/>
        </p:nvCxnSpPr>
        <p:spPr>
          <a:xfrm>
            <a:off x="2627784" y="2492896"/>
            <a:ext cx="3816424" cy="0"/>
          </a:xfrm>
          <a:prstGeom prst="line">
            <a:avLst/>
          </a:prstGeom>
          <a:ln w="12700">
            <a:solidFill>
              <a:srgbClr val="083F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anchor="b" anchorCtr="0">
            <a:no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11033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45266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796820"/>
            <a:ext cx="8229600" cy="36484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cxnSp>
        <p:nvCxnSpPr>
          <p:cNvPr id="26" name="Łącznik prosty 25"/>
          <p:cNvCxnSpPr/>
          <p:nvPr userDrawn="1"/>
        </p:nvCxnSpPr>
        <p:spPr>
          <a:xfrm>
            <a:off x="395536" y="5649550"/>
            <a:ext cx="8280920" cy="0"/>
          </a:xfrm>
          <a:prstGeom prst="line">
            <a:avLst/>
          </a:prstGeom>
          <a:ln>
            <a:solidFill>
              <a:srgbClr val="083F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C:\Users\EwaL\AppData\Local\Temp\Rar$DIa0.533\FE_POWER_poziom_pl-1_rgb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697648"/>
            <a:ext cx="7849282" cy="100904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5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083F8A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3573016"/>
            <a:ext cx="7772400" cy="1368152"/>
          </a:xfrm>
        </p:spPr>
        <p:txBody>
          <a:bodyPr/>
          <a:lstStyle/>
          <a:p>
            <a:r>
              <a:rPr lang="pl-PL" dirty="0" smtClean="0"/>
              <a:t>Moduł IV </a:t>
            </a:r>
            <a:br>
              <a:rPr lang="pl-PL" dirty="0" smtClean="0"/>
            </a:br>
            <a:r>
              <a:rPr lang="pl-PL" dirty="0"/>
              <a:t>Kształtowanie postaw innowacyjności, kreatywności i umiejętności pracy </a:t>
            </a:r>
            <a:r>
              <a:rPr lang="pl-PL" dirty="0" smtClean="0"/>
              <a:t>zespołowej</a:t>
            </a:r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384043"/>
          </a:xfrm>
        </p:spPr>
        <p:txBody>
          <a:bodyPr/>
          <a:lstStyle/>
          <a:p>
            <a:r>
              <a:rPr lang="pl-PL" dirty="0" smtClean="0"/>
              <a:t>Cele </a:t>
            </a:r>
            <a:r>
              <a:rPr lang="pl-PL" sz="2800" b="0" dirty="0" smtClean="0"/>
              <a:t>(Uczestnik szkolenia)</a:t>
            </a:r>
            <a:r>
              <a:rPr lang="pl-PL" dirty="0" smtClean="0"/>
              <a:t>: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764704"/>
            <a:ext cx="8352928" cy="4968552"/>
          </a:xfrm>
        </p:spPr>
        <p:txBody>
          <a:bodyPr/>
          <a:lstStyle/>
          <a:p>
            <a:pPr lvl="0" algn="just"/>
            <a:r>
              <a:rPr lang="pl-PL" sz="1800" dirty="0" smtClean="0"/>
              <a:t>charakteryzuje </a:t>
            </a:r>
            <a:r>
              <a:rPr lang="pl-PL" sz="1800" dirty="0"/>
              <a:t>postawy innowacyjności, kreatywności i umiejętności pracy zespołowej adekwatnie do potrzeb rozwojowych uczniów II etapu edukacyjnego;</a:t>
            </a:r>
          </a:p>
          <a:p>
            <a:pPr lvl="0" algn="just"/>
            <a:r>
              <a:rPr lang="pl-PL" sz="1800" dirty="0"/>
              <a:t>wyjaśnia znaczenie postaw innowacyjności, kreatywności i umiejętności pracy zespołowej kształtowanych na II etapie edukacyjnym w procesie edukacji szkolnej </a:t>
            </a:r>
            <a:r>
              <a:rPr lang="pl-PL" sz="1800" dirty="0" smtClean="0"/>
              <a:t>         i </a:t>
            </a:r>
            <a:r>
              <a:rPr lang="pl-PL" sz="1800" dirty="0"/>
              <a:t>w dorosłym życiu;</a:t>
            </a:r>
          </a:p>
          <a:p>
            <a:pPr lvl="0" algn="just"/>
            <a:r>
              <a:rPr lang="pl-PL" sz="1800" dirty="0"/>
              <a:t>identyfikuje zadania szkoły związane z wychowaniem i kształtowaniem postaw </a:t>
            </a:r>
            <a:r>
              <a:rPr lang="pl-PL" sz="1800" dirty="0" smtClean="0"/>
              <a:t>              u </a:t>
            </a:r>
            <a:r>
              <a:rPr lang="pl-PL" sz="1800" dirty="0"/>
              <a:t>dzieci w średnim wieku szkolnym i we wczesnej fazie dorastania;</a:t>
            </a:r>
          </a:p>
          <a:p>
            <a:pPr lvl="0" algn="just"/>
            <a:r>
              <a:rPr lang="pl-PL" sz="1800" dirty="0"/>
              <a:t>wskazuje obszary pracy szkoły, w ramach których kształtowane są postawy uczniów na II etapie edukacyjnym;</a:t>
            </a:r>
          </a:p>
          <a:p>
            <a:pPr lvl="0" algn="just"/>
            <a:r>
              <a:rPr lang="pl-PL" sz="1800" dirty="0"/>
              <a:t>określa kierunki działań na rzecz kształtowania postaw innowacyjności, kreatywności i umiejętności pracy zespołowej na II etapie edukacyjnym w oparciu o zapisy prawa: podstawę programową kształcenia ogólnego, wymagania państwa wobec szkół </a:t>
            </a:r>
            <a:r>
              <a:rPr lang="pl-PL" sz="1800" dirty="0" smtClean="0"/>
              <a:t>               i </a:t>
            </a:r>
            <a:r>
              <a:rPr lang="pl-PL" sz="1800" dirty="0"/>
              <a:t>placówek oraz przepisy dotyczące pomocy psychologiczno-pedagogicznej;</a:t>
            </a:r>
          </a:p>
          <a:p>
            <a:pPr lvl="0" algn="just"/>
            <a:r>
              <a:rPr lang="pl-PL" sz="1800" dirty="0"/>
              <a:t>wskazuje kompetencje nauczycieli, które są szczególnie istotne dla kształtowania u dzieci w średnim wieku szkolny i we wczesnej fazie dorastania postaw kreatywności, innowacyjności i umiejętności pracy zespołowej.</a:t>
            </a:r>
          </a:p>
          <a:p>
            <a:pPr algn="just"/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600067"/>
          </a:xfrm>
        </p:spPr>
        <p:txBody>
          <a:bodyPr/>
          <a:lstStyle/>
          <a:p>
            <a:r>
              <a:rPr lang="pl-PL" sz="3200" dirty="0" smtClean="0"/>
              <a:t>Struktura spotkania Moduł IV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908720"/>
            <a:ext cx="8643998" cy="4447396"/>
          </a:xfrm>
        </p:spPr>
        <p:txBody>
          <a:bodyPr/>
          <a:lstStyle/>
          <a:p>
            <a:r>
              <a:rPr lang="pl-PL" sz="2000" dirty="0" smtClean="0"/>
              <a:t>Definicje </a:t>
            </a:r>
            <a:r>
              <a:rPr lang="pl-PL" sz="2000" dirty="0"/>
              <a:t>pojęcia </a:t>
            </a:r>
            <a:r>
              <a:rPr lang="pl-PL" sz="2000" dirty="0" smtClean="0"/>
              <a:t>postawy; </a:t>
            </a:r>
            <a:endParaRPr lang="pl-PL" sz="2000" dirty="0"/>
          </a:p>
          <a:p>
            <a:r>
              <a:rPr lang="pl-PL" sz="2000" dirty="0" smtClean="0"/>
              <a:t>Praca </a:t>
            </a:r>
            <a:r>
              <a:rPr lang="pl-PL" sz="2000" dirty="0"/>
              <a:t>zespołowa, kreatywność i innowacyjność jako składowe kompetencji społecznych i obywatelskich, inicjatywności i przedsiębiorczości oraz świadomości </a:t>
            </a:r>
            <a:r>
              <a:rPr lang="pl-PL" sz="2000" dirty="0" smtClean="0"/>
              <a:t>i </a:t>
            </a:r>
            <a:r>
              <a:rPr lang="pl-PL" sz="2000" dirty="0"/>
              <a:t>ekspresji </a:t>
            </a:r>
            <a:r>
              <a:rPr lang="pl-PL" sz="2000" dirty="0" smtClean="0"/>
              <a:t>kulturalnej; </a:t>
            </a:r>
            <a:endParaRPr lang="pl-PL" sz="2000" dirty="0"/>
          </a:p>
          <a:p>
            <a:r>
              <a:rPr lang="pl-PL" sz="2000" dirty="0" smtClean="0"/>
              <a:t>Potrzeby </a:t>
            </a:r>
            <a:r>
              <a:rPr lang="pl-PL" sz="2000" dirty="0"/>
              <a:t>rozwojowe uczniów II etapu </a:t>
            </a:r>
            <a:r>
              <a:rPr lang="pl-PL" sz="2000" dirty="0" smtClean="0"/>
              <a:t>edukacyjnego;</a:t>
            </a:r>
            <a:endParaRPr lang="pl-PL" sz="2000" dirty="0"/>
          </a:p>
          <a:p>
            <a:pPr algn="just"/>
            <a:r>
              <a:rPr lang="pl-PL" sz="2000" dirty="0" smtClean="0"/>
              <a:t>Zadania </a:t>
            </a:r>
            <a:r>
              <a:rPr lang="pl-PL" sz="2000" dirty="0"/>
              <a:t>szkoły w zakresie kształtowania postaw w oparciu o zapisy </a:t>
            </a:r>
            <a:r>
              <a:rPr lang="pl-PL" sz="2000" dirty="0" smtClean="0"/>
              <a:t>prawa;</a:t>
            </a:r>
          </a:p>
          <a:p>
            <a:r>
              <a:rPr lang="pl-PL" sz="2000" dirty="0" smtClean="0"/>
              <a:t>Profil </a:t>
            </a:r>
            <a:r>
              <a:rPr lang="pl-PL" sz="2000" dirty="0"/>
              <a:t>kompetencyjny ucznia/ nauczyciela II etapu edukacyjnego jako kierunek rozwoju pracy szkoły w zakresie wychowania i kształtowania </a:t>
            </a:r>
            <a:r>
              <a:rPr lang="pl-PL" sz="2000" dirty="0" smtClean="0"/>
              <a:t>postaw; </a:t>
            </a:r>
            <a:endParaRPr lang="pl-PL" sz="2000" dirty="0"/>
          </a:p>
          <a:p>
            <a:r>
              <a:rPr lang="pl-PL" sz="2000" dirty="0" smtClean="0"/>
              <a:t>Obszary </a:t>
            </a:r>
            <a:r>
              <a:rPr lang="pl-PL" sz="2000" dirty="0"/>
              <a:t>pracy szkoły wpływające na kształtowanie </a:t>
            </a:r>
            <a:r>
              <a:rPr lang="pl-PL" sz="2000" dirty="0" smtClean="0"/>
              <a:t>postaw;</a:t>
            </a:r>
          </a:p>
          <a:p>
            <a:r>
              <a:rPr lang="pl-PL" sz="2000" dirty="0" smtClean="0"/>
              <a:t>Sposoby </a:t>
            </a:r>
            <a:r>
              <a:rPr lang="pl-PL" sz="2000" dirty="0"/>
              <a:t>kształtowania postaw na II etapie </a:t>
            </a:r>
            <a:r>
              <a:rPr lang="pl-PL" sz="2000" dirty="0" smtClean="0"/>
              <a:t>edukacyjnym;</a:t>
            </a:r>
          </a:p>
          <a:p>
            <a:r>
              <a:rPr lang="pl-PL" sz="2000" dirty="0" smtClean="0"/>
              <a:t>Rola </a:t>
            </a:r>
            <a:r>
              <a:rPr lang="pl-PL" sz="2000" dirty="0"/>
              <a:t>nauczyciela w kształtowaniu postaw </a:t>
            </a:r>
            <a:r>
              <a:rPr lang="pl-PL" sz="2000" dirty="0" smtClean="0"/>
              <a:t>uczniów; </a:t>
            </a:r>
            <a:endParaRPr lang="pl-PL" sz="2000" dirty="0"/>
          </a:p>
          <a:p>
            <a:r>
              <a:rPr lang="pl-PL" sz="2000" dirty="0" smtClean="0"/>
              <a:t> Wskaźniki </a:t>
            </a:r>
            <a:r>
              <a:rPr lang="pl-PL" sz="2000" dirty="0"/>
              <a:t>świadczące o potrzebie szkoły w zakresie wychowania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i </a:t>
            </a:r>
            <a:r>
              <a:rPr lang="pl-PL" sz="2000" dirty="0"/>
              <a:t>kształtowania </a:t>
            </a:r>
            <a:r>
              <a:rPr lang="pl-PL" sz="2000" dirty="0" smtClean="0"/>
              <a:t>postaw.</a:t>
            </a:r>
            <a:endParaRPr lang="pl-PL" sz="2000" dirty="0"/>
          </a:p>
          <a:p>
            <a:endParaRPr lang="pl-PL" sz="2400" dirty="0"/>
          </a:p>
          <a:p>
            <a:endParaRPr lang="pl-PL" sz="2400" dirty="0"/>
          </a:p>
          <a:p>
            <a:endParaRPr lang="pl-PL" sz="3200" dirty="0"/>
          </a:p>
          <a:p>
            <a:endParaRPr lang="pl-PL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816091"/>
          </a:xfrm>
        </p:spPr>
        <p:txBody>
          <a:bodyPr/>
          <a:lstStyle/>
          <a:p>
            <a:r>
              <a:rPr lang="pl-PL" sz="3200" dirty="0" smtClean="0"/>
              <a:t>Co to jest postawa?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„</a:t>
            </a:r>
            <a:r>
              <a:rPr lang="pl-PL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stosunek człowieka do życia lub do pewnych zjawisk, wyrażający jego poglądy; </a:t>
            </a:r>
            <a:endParaRPr lang="pl-PL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pl-PL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pl-PL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też</a:t>
            </a:r>
            <a:r>
              <a:rPr lang="pl-PL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sposób postępowania lub zachowania wobec określonych zjawisk, zdarzeń lub w stosunku do ludzi”</a:t>
            </a: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pl-PL" dirty="0" smtClean="0"/>
          </a:p>
          <a:p>
            <a:pPr marL="0" indent="0" algn="r">
              <a:buNone/>
            </a:pPr>
            <a:r>
              <a:rPr lang="pl-PL" dirty="0" smtClean="0"/>
              <a:t>Słownik języka polskiego PWN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154903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Jaki wpływ na kształtowanie postaw mają poszczególne obszary pracy szkoły?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l-PL" dirty="0" smtClean="0"/>
              <a:t>organizacja przestrzeni,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współpraca w zespole nauczycielskim, 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współpraca z rodzicami, 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współpraca ze specjalistami i instytucjami zewnętrznymi, 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nauczanie przedmiotowe (dydaktyka),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zajęcia pozalekcyjne.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286412"/>
          </a:xfrm>
          <a:blipFill>
            <a:blip r:embed="rId2" cstate="print"/>
            <a:tile tx="0" ty="0" sx="100000" sy="100000" flip="none" algn="tl"/>
          </a:blipFill>
          <a:ln w="38100" cmpd="thickThin">
            <a:solidFill>
              <a:schemeClr val="tx1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50800" dist="50800" dir="5400000" algn="ctr" rotWithShape="0">
              <a:srgbClr val="FFC000"/>
            </a:outerShdw>
          </a:effectLst>
        </p:spPr>
        <p:txBody>
          <a:bodyPr/>
          <a:lstStyle/>
          <a:p>
            <a:pPr lvl="0"/>
            <a:endParaRPr lang="pl-PL" i="1" dirty="0" smtClean="0"/>
          </a:p>
          <a:p>
            <a:pPr lvl="0"/>
            <a:endParaRPr lang="pl-PL" i="1" dirty="0" smtClean="0"/>
          </a:p>
          <a:p>
            <a:pPr lvl="0"/>
            <a:endParaRPr lang="pl-PL" i="1" dirty="0" smtClean="0"/>
          </a:p>
          <a:p>
            <a:pPr>
              <a:lnSpc>
                <a:spcPct val="150000"/>
              </a:lnSpc>
            </a:pPr>
            <a:r>
              <a:rPr lang="pl-PL" spc="600" dirty="0" smtClean="0">
                <a:solidFill>
                  <a:schemeClr val="tx1"/>
                </a:solidFill>
                <a:latin typeface="Tw Cen MT Condensed Extra Bold" pitchFamily="34" charset="-18"/>
                <a:cs typeface="Angsana New" pitchFamily="18" charset="-34"/>
              </a:rPr>
              <a:t>Jakiej </a:t>
            </a:r>
            <a:r>
              <a:rPr lang="pl-PL" spc="600" dirty="0">
                <a:solidFill>
                  <a:schemeClr val="tx1"/>
                </a:solidFill>
                <a:latin typeface="Tw Cen MT Condensed Extra Bold" pitchFamily="34" charset="-18"/>
                <a:cs typeface="Angsana New" pitchFamily="18" charset="-34"/>
              </a:rPr>
              <a:t>szkoły poszukujemy</a:t>
            </a:r>
            <a:r>
              <a:rPr lang="pl-PL" spc="600" dirty="0" smtClean="0">
                <a:solidFill>
                  <a:schemeClr val="tx1"/>
                </a:solidFill>
                <a:latin typeface="Tw Cen MT Condensed Extra Bold" pitchFamily="34" charset="-18"/>
                <a:cs typeface="Angsana New" pitchFamily="18" charset="-34"/>
              </a:rPr>
              <a:t>?</a:t>
            </a:r>
          </a:p>
          <a:p>
            <a:pPr lvl="0">
              <a:lnSpc>
                <a:spcPct val="150000"/>
              </a:lnSpc>
            </a:pPr>
            <a:r>
              <a:rPr lang="pl-PL" spc="600" dirty="0" smtClean="0">
                <a:solidFill>
                  <a:schemeClr val="tx1"/>
                </a:solidFill>
                <a:latin typeface="Tw Cen MT Condensed Extra Bold" pitchFamily="34" charset="-18"/>
                <a:cs typeface="Angsana New" pitchFamily="18" charset="-34"/>
              </a:rPr>
              <a:t>Jakiego </a:t>
            </a:r>
            <a:r>
              <a:rPr lang="pl-PL" spc="600" dirty="0">
                <a:solidFill>
                  <a:schemeClr val="tx1"/>
                </a:solidFill>
                <a:latin typeface="Tw Cen MT Condensed Extra Bold" pitchFamily="34" charset="-18"/>
                <a:cs typeface="Angsana New" pitchFamily="18" charset="-34"/>
              </a:rPr>
              <a:t>nauczyciela szukamy? – profil kompetencyjny </a:t>
            </a:r>
            <a:r>
              <a:rPr lang="pl-PL" spc="600" dirty="0" smtClean="0">
                <a:solidFill>
                  <a:schemeClr val="tx1"/>
                </a:solidFill>
                <a:latin typeface="Tw Cen MT Condensed Extra Bold" pitchFamily="34" charset="-18"/>
                <a:cs typeface="Angsana New" pitchFamily="18" charset="-34"/>
              </a:rPr>
              <a:t>nauczyciela</a:t>
            </a:r>
          </a:p>
          <a:p>
            <a:pPr lvl="0">
              <a:lnSpc>
                <a:spcPct val="150000"/>
              </a:lnSpc>
            </a:pPr>
            <a:r>
              <a:rPr lang="pl-PL" spc="600" dirty="0" smtClean="0">
                <a:solidFill>
                  <a:schemeClr val="tx1"/>
                </a:solidFill>
                <a:latin typeface="Tw Cen MT Condensed Extra Bold" pitchFamily="34" charset="-18"/>
                <a:cs typeface="Angsana New" pitchFamily="18" charset="-34"/>
              </a:rPr>
              <a:t>Poszukiwany </a:t>
            </a:r>
            <a:r>
              <a:rPr lang="pl-PL" spc="600" dirty="0">
                <a:solidFill>
                  <a:schemeClr val="tx1"/>
                </a:solidFill>
                <a:latin typeface="Tw Cen MT Condensed Extra Bold" pitchFamily="34" charset="-18"/>
                <a:cs typeface="Angsana New" pitchFamily="18" charset="-34"/>
              </a:rPr>
              <a:t>absolwent – profil kompetencyjny ucznia.</a:t>
            </a:r>
          </a:p>
          <a:p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2051720" y="332656"/>
            <a:ext cx="45365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600" dirty="0" smtClean="0">
                <a:latin typeface="Playbill" pitchFamily="82" charset="0"/>
              </a:rPr>
              <a:t>WANTED</a:t>
            </a:r>
            <a:endParaRPr lang="pl-PL" sz="9600" dirty="0">
              <a:latin typeface="Playbill" pitchFamily="8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3429469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1188</TotalTime>
  <Words>358</Words>
  <Application>Microsoft Office PowerPoint</Application>
  <PresentationFormat>Pokaz na ekranie (4:3)</PresentationFormat>
  <Paragraphs>41</Paragraphs>
  <Slides>6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Motyw pakietu Office</vt:lpstr>
      <vt:lpstr>Moduł IV  Kształtowanie postaw innowacyjności, kreatywności i umiejętności pracy zespołowej</vt:lpstr>
      <vt:lpstr>Cele (Uczestnik szkolenia): </vt:lpstr>
      <vt:lpstr>Struktura spotkania Moduł IV</vt:lpstr>
      <vt:lpstr>Co to jest postawa?</vt:lpstr>
      <vt:lpstr>Jaki wpływ na kształtowanie postaw mają poszczególne obszary pracy szkoły?</vt:lpstr>
      <vt:lpstr>Slajd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Romek</dc:creator>
  <cp:lastModifiedBy>MGasik</cp:lastModifiedBy>
  <cp:revision>74</cp:revision>
  <dcterms:created xsi:type="dcterms:W3CDTF">2018-05-05T08:26:16Z</dcterms:created>
  <dcterms:modified xsi:type="dcterms:W3CDTF">2019-03-15T11:00:37Z</dcterms:modified>
</cp:coreProperties>
</file>